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</p:sldMasterIdLst>
  <p:notesMasterIdLst>
    <p:notesMasterId r:id="rId52"/>
  </p:notesMasterIdLst>
  <p:sldIdLst>
    <p:sldId id="256" r:id="rId3"/>
    <p:sldId id="357" r:id="rId4"/>
    <p:sldId id="293" r:id="rId5"/>
    <p:sldId id="294" r:id="rId6"/>
    <p:sldId id="365" r:id="rId7"/>
    <p:sldId id="373" r:id="rId8"/>
    <p:sldId id="375" r:id="rId9"/>
    <p:sldId id="374" r:id="rId10"/>
    <p:sldId id="377" r:id="rId11"/>
    <p:sldId id="405" r:id="rId12"/>
    <p:sldId id="407" r:id="rId13"/>
    <p:sldId id="408" r:id="rId14"/>
    <p:sldId id="268" r:id="rId15"/>
    <p:sldId id="344" r:id="rId16"/>
    <p:sldId id="270" r:id="rId17"/>
    <p:sldId id="274" r:id="rId18"/>
    <p:sldId id="275" r:id="rId19"/>
    <p:sldId id="358" r:id="rId20"/>
    <p:sldId id="369" r:id="rId21"/>
    <p:sldId id="281" r:id="rId22"/>
    <p:sldId id="411" r:id="rId23"/>
    <p:sldId id="378" r:id="rId24"/>
    <p:sldId id="410" r:id="rId25"/>
    <p:sldId id="379" r:id="rId26"/>
    <p:sldId id="380" r:id="rId27"/>
    <p:sldId id="382" r:id="rId28"/>
    <p:sldId id="345" r:id="rId29"/>
    <p:sldId id="313" r:id="rId30"/>
    <p:sldId id="384" r:id="rId31"/>
    <p:sldId id="385" r:id="rId32"/>
    <p:sldId id="402" r:id="rId33"/>
    <p:sldId id="404" r:id="rId34"/>
    <p:sldId id="393" r:id="rId35"/>
    <p:sldId id="386" r:id="rId36"/>
    <p:sldId id="394" r:id="rId37"/>
    <p:sldId id="390" r:id="rId38"/>
    <p:sldId id="371" r:id="rId39"/>
    <p:sldId id="355" r:id="rId40"/>
    <p:sldId id="412" r:id="rId41"/>
    <p:sldId id="346" r:id="rId42"/>
    <p:sldId id="348" r:id="rId43"/>
    <p:sldId id="283" r:id="rId44"/>
    <p:sldId id="284" r:id="rId45"/>
    <p:sldId id="350" r:id="rId46"/>
    <p:sldId id="353" r:id="rId47"/>
    <p:sldId id="409" r:id="rId48"/>
    <p:sldId id="349" r:id="rId49"/>
    <p:sldId id="291" r:id="rId50"/>
    <p:sldId id="292" r:id="rId51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1pPr>
    <a:lvl2pPr marL="742950" indent="-28575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2pPr>
    <a:lvl3pPr marL="1143000" indent="-2286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3pPr>
    <a:lvl4pPr marL="1600200" indent="-2286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4pPr>
    <a:lvl5pPr marL="2057400" indent="-228600" algn="l" defTabSz="457200" rtl="0" fontAlgn="base">
      <a:lnSpc>
        <a:spcPct val="71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CC9900"/>
    <a:srgbClr val="A04E10"/>
    <a:srgbClr val="63A5A5"/>
    <a:srgbClr val="996633"/>
    <a:srgbClr val="927FE1"/>
    <a:srgbClr val="DD37D5"/>
    <a:srgbClr val="4BB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4" autoAdjust="0"/>
    <p:restoredTop sz="86336" autoAdjust="0"/>
  </p:normalViewPr>
  <p:slideViewPr>
    <p:cSldViewPr>
      <p:cViewPr varScale="1">
        <p:scale>
          <a:sx n="60" d="100"/>
          <a:sy n="60" d="100"/>
        </p:scale>
        <p:origin x="-403" y="-82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3780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51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0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2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3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5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6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7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8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9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0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1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2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" name="Rectangle 20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16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416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95" name="Rectangle 22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41838" cy="339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71" name="Rectangle 2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56238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416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416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pitchFamily="32" charset="-128"/>
              </a:defRPr>
            </a:lvl1pPr>
          </a:lstStyle>
          <a:p>
            <a:pPr>
              <a:defRPr/>
            </a:pPr>
            <a:fld id="{35782CB0-D2AA-4E23-84A1-FFF137789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660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1E3525FB-C864-47B1-AE2E-6347AA6C2DCF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0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7DD22FC-8C25-4ECB-8CF3-1CC9A4FC1B2A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41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8188" cy="34051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C8884E28-ED21-4951-A202-49E4F13A6B68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42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8188" cy="34051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0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98F4DDE-8400-4CD4-9F02-1D669DB235F3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43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6600" cy="340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FD58BA6-CA78-4CD3-9C03-1E8459A70C2B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44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8188" cy="34051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8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F574D61-D0A4-4C5E-BB61-80277D3AA6E4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45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1363" cy="34083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61000" cy="41830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6451CA95-B94F-4350-954A-DA6B13D25B60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48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7713" cy="34147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6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B385B553-1525-4456-AE9C-C98C637B9F4E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49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4063" cy="34210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0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2D3DD80E-FB2C-4869-A3D8-3E9AFC92861B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13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9775" cy="34067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7405403B-943E-4FCF-855D-9DEE565C4C27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15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9300" cy="34163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FDD7F3A1-3155-4F84-9A46-ECB2CBA66715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16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9775" cy="34067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209DD71-C13E-4535-AF58-ACF011CD0F23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17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6600" cy="340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1153BE3-16E2-469F-A618-5FBB345F62B7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18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64063" cy="34210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15F998F3-5BF0-4646-96A7-39CF25A69E0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20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46600" cy="340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Rectangle 2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57825" cy="41798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1268E436-F730-4563-84B8-BD4FF4139B01}" type="slidenum">
              <a:rPr lang="en-GB" smtClean="0">
                <a:solidFill>
                  <a:srgbClr val="FFFFFF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23</a:t>
            </a:fld>
            <a:endParaRPr lang="en-GB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2468" name="Rectangle 2"/>
          <p:cNvSpPr txBox="1">
            <a:spLocks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78697245-9A61-411F-B715-954819D8619A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28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51162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EC3E6F74-9C10-41C6-A8B4-7FB5FCA9FD4B}" type="slidenum">
              <a:rPr lang="en-GB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0000"/>
                </a:lnSpc>
              </a:pPr>
              <a:t>28</a:t>
            </a:fld>
            <a:endParaRPr lang="en-GB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3" name="Rectangle 3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61000" cy="41830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BB02D-A99C-4DFF-A61B-3E05D74B5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7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32C92-0ECA-42DD-87F1-E586C1040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85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15888"/>
            <a:ext cx="2132013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248400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3BE9A-C408-46B2-B639-27FF38668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71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513638" cy="12652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D83F3-00AC-4ACB-9453-F0BFEA282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85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6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26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1715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5425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828800"/>
            <a:ext cx="4035425" cy="3976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4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5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47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598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 typeface="Arial" pitchFamily="34" charset="0"/>
              <a:buChar char="•"/>
              <a:defRPr/>
            </a:lvl1pPr>
            <a:lvl2pPr marL="914400" indent="-457200">
              <a:buFont typeface="Arial" pitchFamily="34" charset="0"/>
              <a:buChar char="•"/>
              <a:defRPr/>
            </a:lvl2pPr>
            <a:lvl3pPr marL="1257300" indent="-342900">
              <a:buFont typeface="Arial" pitchFamily="34" charset="0"/>
              <a:buChar char="•"/>
              <a:defRPr/>
            </a:lvl3pPr>
            <a:lvl4pPr marL="1714500" indent="-342900">
              <a:buFont typeface="Arial" pitchFamily="34" charset="0"/>
              <a:buChar char="•"/>
              <a:defRPr/>
            </a:lvl4pPr>
            <a:lvl5pPr marL="2171700" indent="-342900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96AF09-6267-4158-86C3-9664DA1B7D58}" type="slidenum">
              <a:rPr lang="en-US"/>
              <a:pPr>
                <a:defRPr/>
              </a:pPr>
              <a:t>‹#›</a:t>
            </a:fld>
            <a:r>
              <a:rPr lang="en-US" dirty="0"/>
              <a:t>/53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504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507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4056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98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539750"/>
            <a:ext cx="2065337" cy="5265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4338" y="539750"/>
            <a:ext cx="6048375" cy="5265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11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38" y="539750"/>
            <a:ext cx="8223250" cy="1138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81200"/>
            <a:ext cx="7772400" cy="1362075"/>
          </a:xfrm>
        </p:spPr>
        <p:txBody>
          <a:bodyPr anchor="t"/>
          <a:lstStyle>
            <a:lvl1pPr algn="r">
              <a:defRPr sz="4400" b="1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F8AA2-F7A3-446E-886A-101CA08AC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22725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2325" y="1719263"/>
            <a:ext cx="4024313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4F54F-71E1-45B3-9CAC-EE9EE26D8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52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6040C-FDE4-4BB9-B60E-7026AA6A7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99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7E04C-A5E6-48F7-98E3-7E27651D4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3C98F-971F-4C49-868C-F1E649BF6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26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64DA3-6E2B-48AE-8608-06C90D332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0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3C7C2-71C8-4342-A5C6-B109FE7A4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0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115888"/>
            <a:ext cx="7513638" cy="126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199438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034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654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ea typeface="ＭＳ Ｐゴシック" pitchFamily="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034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ea typeface="ＭＳ Ｐゴシック" pitchFamily="32" charset="-128"/>
              </a:defRPr>
            </a:lvl1pPr>
          </a:lstStyle>
          <a:p>
            <a:pPr>
              <a:defRPr/>
            </a:pPr>
            <a:fld id="{1C46FE55-01FF-4D5F-9655-8B5E212AA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9" descr="C:\Users\birdtr\Desktop\LCJ-from-timdesk\2011-06-LCJ\CEWG-square-image.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66688"/>
            <a:ext cx="14017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98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457200" rtl="0" eaLnBrk="0" fontAlgn="base" hangingPunct="0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00" b="1">
          <a:solidFill>
            <a:srgbClr val="33006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2pPr>
      <a:lvl3pPr algn="l" defTabSz="457200" rtl="0" eaLnBrk="0" fontAlgn="base" hangingPunct="0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3pPr>
      <a:lvl4pPr algn="l" defTabSz="457200" rtl="0" eaLnBrk="0" fontAlgn="base" hangingPunct="0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4pPr>
      <a:lvl5pPr algn="l" defTabSz="457200" rtl="0" eaLnBrk="0" fontAlgn="base" hangingPunct="0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5pPr>
      <a:lvl6pPr marL="2514600" indent="-228600" algn="l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6pPr>
      <a:lvl7pPr marL="2971800" indent="-228600" algn="l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7pPr>
      <a:lvl8pPr marL="3429000" indent="-228600" algn="l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8pPr>
      <a:lvl9pPr marL="3886200" indent="-228600" algn="l" defTabSz="457200" rtl="0" fontAlgn="base">
        <a:lnSpc>
          <a:spcPct val="7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00" b="1">
          <a:solidFill>
            <a:srgbClr val="330066"/>
          </a:solidFill>
          <a:latin typeface="Arial" charset="0"/>
          <a:ea typeface="ＭＳ Ｐゴシック" pitchFamily="32" charset="-128"/>
        </a:defRPr>
      </a:lvl9pPr>
    </p:titleStyle>
    <p:bodyStyle>
      <a:lvl1pPr marL="457200" indent="-457200" algn="l" defTabSz="457200" rtl="0" eaLnBrk="0" fontAlgn="base" hangingPunct="0">
        <a:lnSpc>
          <a:spcPct val="80000"/>
        </a:lnSpc>
        <a:spcBef>
          <a:spcPts val="750"/>
        </a:spcBef>
        <a:spcAft>
          <a:spcPct val="0"/>
        </a:spcAft>
        <a:buClr>
          <a:srgbClr val="262699"/>
        </a:buClr>
        <a:buSzPct val="150000"/>
        <a:buFont typeface="Arial" charset="0"/>
        <a:buChar char="•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914400" indent="-457200" algn="l" defTabSz="457200" rtl="0" eaLnBrk="0" fontAlgn="base" hangingPunct="0">
        <a:lnSpc>
          <a:spcPct val="80000"/>
        </a:lnSpc>
        <a:spcBef>
          <a:spcPts val="650"/>
        </a:spcBef>
        <a:spcAft>
          <a:spcPct val="0"/>
        </a:spcAft>
        <a:buClr>
          <a:srgbClr val="32946A"/>
        </a:buClr>
        <a:buSzPct val="130000"/>
        <a:buFont typeface="Arial" charset="0"/>
        <a:buChar char="•"/>
        <a:defRPr sz="2600">
          <a:solidFill>
            <a:srgbClr val="000000"/>
          </a:solidFill>
          <a:latin typeface="+mn-lt"/>
          <a:ea typeface="+mn-ea"/>
        </a:defRPr>
      </a:lvl2pPr>
      <a:lvl3pPr marL="1257300" indent="-342900" algn="l" defTabSz="457200" rtl="0" eaLnBrk="0" fontAlgn="base" hangingPunct="0">
        <a:lnSpc>
          <a:spcPct val="80000"/>
        </a:lnSpc>
        <a:spcBef>
          <a:spcPts val="575"/>
        </a:spcBef>
        <a:spcAft>
          <a:spcPct val="0"/>
        </a:spcAft>
        <a:buClr>
          <a:srgbClr val="C00000"/>
        </a:buClr>
        <a:buSzPct val="130000"/>
        <a:buFont typeface="Arial" charset="0"/>
        <a:buChar char="•"/>
        <a:defRPr sz="2300">
          <a:solidFill>
            <a:srgbClr val="000000"/>
          </a:solidFill>
          <a:latin typeface="+mn-lt"/>
          <a:ea typeface="+mn-ea"/>
        </a:defRPr>
      </a:lvl3pPr>
      <a:lvl4pPr marL="1714500" indent="-342900" algn="l" defTabSz="457200" rtl="0" eaLnBrk="0" fontAlgn="base" hangingPunct="0">
        <a:lnSpc>
          <a:spcPct val="8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>
          <a:solidFill>
            <a:srgbClr val="000000"/>
          </a:solidFill>
          <a:latin typeface="+mn-lt"/>
          <a:ea typeface="+mn-ea"/>
        </a:defRPr>
      </a:lvl4pPr>
      <a:lvl5pPr marL="2171700" indent="-342900" algn="l" defTabSz="457200" rtl="0" eaLnBrk="0" fontAlgn="base" hangingPunct="0">
        <a:lnSpc>
          <a:spcPct val="8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lnSpc>
          <a:spcPct val="8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lnSpc>
          <a:spcPct val="8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lnSpc>
          <a:spcPct val="8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lnSpc>
          <a:spcPct val="8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4300538" y="539750"/>
            <a:ext cx="4900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49263">
              <a:lnSpc>
                <a:spcPct val="100000"/>
              </a:lnSpc>
              <a:defRPr/>
            </a:pPr>
            <a:r>
              <a:rPr lang="en-GB" sz="1200" smtClean="0">
                <a:solidFill>
                  <a:srgbClr val="FFBDAD"/>
                </a:solidFill>
              </a:rPr>
              <a:t>Linux Foundation CE Workgroup / Embedded Linux Conference 2013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203950" y="188913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49263">
              <a:lnSpc>
                <a:spcPct val="100000"/>
              </a:lnSpc>
              <a:defRPr/>
            </a:pPr>
            <a:r>
              <a:rPr lang="en-GB" sz="2400" smtClean="0">
                <a:solidFill>
                  <a:srgbClr val="FF3300"/>
                </a:solidFill>
              </a:rPr>
              <a:t>Technical Showcase</a:t>
            </a:r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>
            <a:off x="0" y="1557338"/>
            <a:ext cx="9144000" cy="1587"/>
          </a:xfrm>
          <a:prstGeom prst="line">
            <a:avLst/>
          </a:prstGeom>
          <a:noFill/>
          <a:ln w="38160">
            <a:solidFill>
              <a:srgbClr val="00AC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4716463" y="1557338"/>
            <a:ext cx="1587" cy="5300662"/>
          </a:xfrm>
          <a:prstGeom prst="line">
            <a:avLst/>
          </a:prstGeom>
          <a:noFill/>
          <a:ln w="9360">
            <a:solidFill>
              <a:srgbClr val="00AC5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8575" y="1539875"/>
            <a:ext cx="192087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49263">
              <a:lnSpc>
                <a:spcPct val="100000"/>
              </a:lnSpc>
              <a:defRPr/>
            </a:pPr>
            <a:r>
              <a:rPr lang="en-GB" sz="1400" smtClean="0">
                <a:solidFill>
                  <a:srgbClr val="00AC56"/>
                </a:solidFill>
              </a:rPr>
              <a:t>What is demonstrated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684713" y="1557338"/>
            <a:ext cx="174625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49263">
              <a:lnSpc>
                <a:spcPct val="100000"/>
              </a:lnSpc>
              <a:defRPr/>
            </a:pPr>
            <a:r>
              <a:rPr lang="en-GB" sz="1400" smtClean="0">
                <a:solidFill>
                  <a:srgbClr val="00AC56"/>
                </a:solidFill>
              </a:rPr>
              <a:t>What was improved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4705350" y="5770563"/>
            <a:ext cx="442595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49263">
              <a:lnSpc>
                <a:spcPct val="100000"/>
              </a:lnSpc>
              <a:defRPr/>
            </a:pPr>
            <a:r>
              <a:rPr lang="en-GB" sz="1400" smtClean="0">
                <a:solidFill>
                  <a:srgbClr val="00AC56"/>
                </a:solidFill>
              </a:rPr>
              <a:t>Source code or detail technical information availability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-3175" y="5788025"/>
            <a:ext cx="189388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449263">
              <a:lnSpc>
                <a:spcPct val="100000"/>
              </a:lnSpc>
              <a:defRPr/>
            </a:pPr>
            <a:r>
              <a:rPr lang="en-GB" sz="1400" smtClean="0">
                <a:solidFill>
                  <a:srgbClr val="00AC56"/>
                </a:solidFill>
              </a:rPr>
              <a:t>Hardware Information</a:t>
            </a:r>
          </a:p>
        </p:txBody>
      </p:sp>
      <p:sp>
        <p:nvSpPr>
          <p:cNvPr id="2058" name="Line 9"/>
          <p:cNvSpPr>
            <a:spLocks noChangeShapeType="1"/>
          </p:cNvSpPr>
          <p:nvPr/>
        </p:nvSpPr>
        <p:spPr bwMode="auto">
          <a:xfrm>
            <a:off x="0" y="549275"/>
            <a:ext cx="9144000" cy="1588"/>
          </a:xfrm>
          <a:prstGeom prst="line">
            <a:avLst/>
          </a:prstGeom>
          <a:noFill/>
          <a:ln w="936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059" name="Object 10"/>
          <p:cNvGraphicFramePr>
            <a:graphicFrameLocks noChangeAspect="1"/>
          </p:cNvGraphicFramePr>
          <p:nvPr/>
        </p:nvGraphicFramePr>
        <p:xfrm>
          <a:off x="0" y="0"/>
          <a:ext cx="75882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r:id="rId15" imgW="3390476" imgH="3390476" progId="">
                  <p:embed/>
                </p:oleObj>
              </mc:Choice>
              <mc:Fallback>
                <p:oleObj r:id="rId15" imgW="3390476" imgH="3390476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758825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539750"/>
            <a:ext cx="8223250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61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3250" cy="39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2pPr>
      <a:lvl3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3pPr>
      <a:lvl4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4pPr>
      <a:lvl5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5pPr>
      <a:lvl6pPr marL="2514600" indent="-2286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6pPr>
      <a:lvl7pPr marL="2971800" indent="-2286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7pPr>
      <a:lvl8pPr marL="3429000" indent="-2286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8pPr>
      <a:lvl9pPr marL="3886200" indent="-2286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defTabSz="449263" rtl="0" eaLnBrk="0" fontAlgn="base" hangingPunct="0">
        <a:lnSpc>
          <a:spcPct val="81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8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wn.net/Articles/512548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0"/>
            <a:ext cx="1908175" cy="1628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654050"/>
            <a:ext cx="6781800" cy="2135188"/>
          </a:xfrm>
        </p:spPr>
        <p:txBody>
          <a:bodyPr lIns="0" tIns="0" rIns="0" bIns="0"/>
          <a:lstStyle/>
          <a:p>
            <a:pPr eaLnBrk="1" hangingPunct="1">
              <a:lnSpc>
                <a:spcPct val="7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smtClean="0">
                <a:solidFill>
                  <a:srgbClr val="000000"/>
                </a:solidFill>
              </a:rPr>
              <a:t>Status of Embedded Linux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00113" y="3068638"/>
            <a:ext cx="7848600" cy="2613025"/>
          </a:xfrm>
        </p:spPr>
        <p:txBody>
          <a:bodyPr/>
          <a:lstStyle/>
          <a:p>
            <a:pPr marL="0" indent="0" algn="ctr" eaLnBrk="1" hangingPunct="1">
              <a:lnSpc>
                <a:spcPct val="81000"/>
              </a:lnSpc>
              <a:buFont typeface="Arial" charset="0"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5400" b="1" smtClean="0"/>
              <a:t>Status of</a:t>
            </a:r>
          </a:p>
          <a:p>
            <a:pPr marL="0" indent="0" algn="ctr" eaLnBrk="1" hangingPunct="1">
              <a:lnSpc>
                <a:spcPct val="81000"/>
              </a:lnSpc>
              <a:buFont typeface="Arial" charset="0"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5400" b="1" smtClean="0"/>
              <a:t>Embedded Linux</a:t>
            </a:r>
          </a:p>
          <a:p>
            <a:pPr marL="0" indent="0" algn="ctr" eaLnBrk="1" hangingPunct="1">
              <a:lnSpc>
                <a:spcPct val="81000"/>
              </a:lnSpc>
              <a:buFont typeface="Arial" charset="0"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b="1" smtClean="0"/>
              <a:t>March 2013</a:t>
            </a: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1692275" y="5589588"/>
            <a:ext cx="62484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+mn-lt"/>
                <a:ea typeface="ＭＳ Ｐゴシック" pitchFamily="32" charset="-128"/>
                <a:cs typeface="DejaVu Sans" charset="0"/>
              </a:rPr>
              <a:t>Tim Bird</a:t>
            </a:r>
          </a:p>
          <a:p>
            <a:pPr algn="ctr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+mn-lt"/>
                <a:ea typeface="ＭＳ Ｐゴシック" pitchFamily="32" charset="-128"/>
                <a:cs typeface="DejaVu Sans" charset="0"/>
              </a:rPr>
              <a:t>Architecture Group Chair</a:t>
            </a:r>
          </a:p>
          <a:p>
            <a:pPr algn="ctr">
              <a:lnSpc>
                <a:spcPct val="100000"/>
              </a:lnSpc>
              <a:spcBef>
                <a:spcPts val="800"/>
              </a:spcBef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+mn-lt"/>
                <a:ea typeface="ＭＳ Ｐゴシック" pitchFamily="32" charset="-128"/>
                <a:cs typeface="DejaVu Sans" charset="0"/>
              </a:rPr>
              <a:t>LF CE Workgroup</a:t>
            </a:r>
          </a:p>
        </p:txBody>
      </p:sp>
      <p:pic>
        <p:nvPicPr>
          <p:cNvPr id="410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676275"/>
            <a:ext cx="845502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99C6D9B-5223-416D-A37B-44EAA54A8D57}" type="slidenum">
              <a:rPr lang="en-US" smtClean="0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ARM multi-platform support</a:t>
            </a:r>
          </a:p>
          <a:p>
            <a:pPr lvl="1">
              <a:defRPr/>
            </a:pPr>
            <a:r>
              <a:rPr lang="en-US" dirty="0" smtClean="0"/>
              <a:t>See http</a:t>
            </a:r>
            <a:r>
              <a:rPr lang="en-US" dirty="0"/>
              <a:t>://lwn.net/Articles/496400/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ARM 64-bit support (Aarch64)</a:t>
            </a:r>
          </a:p>
          <a:p>
            <a:pPr>
              <a:defRPr/>
            </a:pPr>
            <a:r>
              <a:rPr lang="en-US" dirty="0" smtClean="0"/>
              <a:t>Cryptographically signed kernel modules</a:t>
            </a:r>
          </a:p>
          <a:p>
            <a:pPr lvl="1">
              <a:defRPr/>
            </a:pPr>
            <a:r>
              <a:rPr lang="en-US" dirty="0"/>
              <a:t>See https://lwn.net/Articles/470906</a:t>
            </a:r>
            <a:r>
              <a:rPr lang="en-US" dirty="0" smtClean="0"/>
              <a:t>/</a:t>
            </a:r>
          </a:p>
          <a:p>
            <a:pPr>
              <a:defRPr/>
            </a:pPr>
            <a:r>
              <a:rPr lang="en-US" dirty="0" err="1" smtClean="0"/>
              <a:t>Perf</a:t>
            </a:r>
            <a:r>
              <a:rPr lang="en-US" dirty="0" smtClean="0"/>
              <a:t> trace (alternative to </a:t>
            </a:r>
            <a:r>
              <a:rPr lang="en-US" dirty="0" err="1" smtClean="0"/>
              <a:t>strace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Allows intermingling kernel trace events with </a:t>
            </a:r>
            <a:r>
              <a:rPr lang="en-US" dirty="0" err="1" smtClean="0"/>
              <a:t>syscall</a:t>
            </a:r>
            <a:r>
              <a:rPr lang="en-US" dirty="0" smtClean="0"/>
              <a:t> events</a:t>
            </a:r>
          </a:p>
          <a:p>
            <a:pPr>
              <a:defRPr/>
            </a:pPr>
            <a:r>
              <a:rPr lang="en-US" dirty="0" smtClean="0"/>
              <a:t>Runtime power management for audio</a:t>
            </a:r>
          </a:p>
          <a:p>
            <a:pPr>
              <a:defRPr/>
            </a:pPr>
            <a:r>
              <a:rPr lang="en-US" dirty="0" err="1" smtClean="0"/>
              <a:t>Kerneldoc</a:t>
            </a:r>
            <a:r>
              <a:rPr lang="en-US" dirty="0" smtClean="0"/>
              <a:t> system can output in HTML5 format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1356F9C-E66A-4BBA-8B32-45595F575033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F2FS – flash-friendly file system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https://lwn.net/Articles/518988/</a:t>
            </a:r>
          </a:p>
          <a:p>
            <a:pPr>
              <a:buFont typeface="Arial" charset="0"/>
              <a:buChar char="•"/>
            </a:pPr>
            <a:r>
              <a:rPr lang="en-US" smtClean="0"/>
              <a:t>New thermal governor subsystem</a:t>
            </a:r>
          </a:p>
          <a:p>
            <a:pPr>
              <a:buFont typeface="Arial" charset="0"/>
              <a:buChar char="•"/>
            </a:pPr>
            <a:r>
              <a:rPr lang="en-US" smtClean="0"/>
              <a:t>Memory control group support for accounting for kernel memory usage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Stack and slab accounting and limits</a:t>
            </a:r>
          </a:p>
          <a:p>
            <a:pPr>
              <a:buFont typeface="Arial" charset="0"/>
              <a:buChar char="•"/>
            </a:pPr>
            <a:r>
              <a:rPr lang="en-US" smtClean="0"/>
              <a:t>Cpuidle support for big.LITTLE</a:t>
            </a:r>
          </a:p>
        </p:txBody>
      </p:sp>
      <p:sp>
        <p:nvSpPr>
          <p:cNvPr id="1434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FA069CC9-2D11-4EB3-B967-4A5AF2311E66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v3.9 (probable)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Ftrace snapshots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Grab a snapshot of a running trace without stopping</a:t>
            </a:r>
          </a:p>
          <a:p>
            <a:pPr>
              <a:buFont typeface="Arial" charset="0"/>
              <a:buChar char="•"/>
            </a:pPr>
            <a:r>
              <a:rPr lang="en-US" smtClean="0"/>
              <a:t>PowerPC support for transactional memory</a:t>
            </a:r>
          </a:p>
          <a:p>
            <a:pPr>
              <a:buFont typeface="Arial" charset="0"/>
              <a:buChar char="•"/>
            </a:pPr>
            <a:r>
              <a:rPr lang="en-US" smtClean="0"/>
              <a:t>CONFIG_EXPERIMENTAL=y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And should be gone soon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00916427-D02A-43E2-A2C5-DF800EA43084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Things to watch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Android features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Volatile ranges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ARM FIQ -&gt; KDB glue</a:t>
            </a:r>
          </a:p>
          <a:p>
            <a:pPr>
              <a:buFont typeface="Arial" charset="0"/>
              <a:buChar char="•"/>
            </a:pPr>
            <a:r>
              <a:rPr lang="en-US" smtClean="0"/>
              <a:t>big.LITTLE</a:t>
            </a:r>
          </a:p>
          <a:p>
            <a:pPr>
              <a:buFont typeface="Arial" charset="0"/>
              <a:buChar char="•"/>
            </a:pPr>
            <a:r>
              <a:rPr lang="en-US" smtClean="0"/>
              <a:t>SOC support for ARM (refactoring)</a:t>
            </a:r>
          </a:p>
          <a:p>
            <a:pPr>
              <a:buFont typeface="Arial" charset="0"/>
              <a:buChar char="•"/>
            </a:pPr>
            <a:endParaRPr lang="en-US" smtClean="0"/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E78B2F6E-9DDE-4EF9-88A6-9B7A37937859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719263"/>
            <a:ext cx="6904038" cy="43815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Kernel Versions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Technology Areas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CE Workgroup Projects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Other Stuff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E62DDC31-F539-439A-9A47-F75FE4E67A49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Bootup Time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Systemd in embedded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Systemd starts services and daemons on-demand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Angstrom uses systemd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http://www.mattlmassey.com/2012/07/10/explorations-into-angstrom-syslog-and-systemd/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People either love systemd or hate it, or both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Would be nice to get some boot time and size numbers to evaluate this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533F60FD-0AAC-4B2D-B4CC-BCDDED006E94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Graphics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199438" cy="4833937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Ubuntu announces MIR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New display server that leverages Android GPU drivers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Replaces X, across multiple form factors (desktop, tablet, phone)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http://www.h-online.com/open/news/item/Canonical-reveals-plans-to-launch-Mir-display-server-Update-1815982.html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67FDDB7-9565-481C-984F-C7C110E3D9E2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Graphics (cont.)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Lots of work around memory management between kernel, user-space and GPU</a:t>
            </a:r>
          </a:p>
          <a:p>
            <a:pPr>
              <a:buFont typeface="Arial" charset="0"/>
              <a:buChar char="•"/>
            </a:pPr>
            <a:r>
              <a:rPr lang="en-US" smtClean="0"/>
              <a:t>Android has /dev/ion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 unified approach to buffer management and sharing between display, GPU, camera, codecs, etc, new in Ice Cream Sandwich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Replacement for pmem</a:t>
            </a:r>
          </a:p>
          <a:p>
            <a:pPr>
              <a:buFont typeface="Arial" charset="0"/>
              <a:buChar char="•"/>
            </a:pPr>
            <a:r>
              <a:rPr lang="en-US" smtClean="0"/>
              <a:t>Mainline has Contiguous Memory Allocator (CMA) and dma-buf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http://lwn.net/Articles/468044/ - CMA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http://lwn.net/Articles/470339/ - dma-buf</a:t>
            </a: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E6B1E6A-244F-4BF9-B793-1A1F4AF88431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 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F2FS – Samsung Flash-friendly filesystem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Mainlined in Linux version 3.8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Log-structured, with lots of tweaks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E.g. hot vs. cold data separation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http://elinux.org/F2FS</a:t>
            </a:r>
          </a:p>
          <a:p>
            <a:pPr>
              <a:buFont typeface="Arial" charset="0"/>
              <a:buChar char="•"/>
            </a:pPr>
            <a:r>
              <a:rPr lang="en-US" smtClean="0"/>
              <a:t>CE WG project to analyze filesystem performance on eMMC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More about this later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77E9B90-B554-49BA-85B1-3A776711E7AE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 Management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Autosleep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Wakelock-compatible solution by Rafael Wysocki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http://lwn.net/Articles/479841/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Rafael: “</a:t>
            </a:r>
            <a:r>
              <a:rPr lang="en-US" i="1" smtClean="0"/>
              <a:t>This series tests the theory that the easiest way to sell a once rejected feature is to advertise it under a different name</a:t>
            </a:r>
            <a:r>
              <a:rPr lang="en-US" smtClean="0"/>
              <a:t>”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Mainlined in v3.5</a:t>
            </a:r>
          </a:p>
          <a:p>
            <a:pPr>
              <a:buFont typeface="Arial" charset="0"/>
              <a:buChar char="•"/>
            </a:pPr>
            <a:r>
              <a:rPr lang="en-US" smtClean="0"/>
              <a:t>Power-aware scheduling: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http://lwn.net/Articles/512487</a:t>
            </a:r>
          </a:p>
        </p:txBody>
      </p:sp>
      <p:sp>
        <p:nvSpPr>
          <p:cNvPr id="2253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62A6165-AA16-4934-813E-FC4301BBBA4D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719263"/>
            <a:ext cx="6904038" cy="43815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800" smtClean="0">
                <a:solidFill>
                  <a:schemeClr val="tx1"/>
                </a:solidFill>
              </a:rPr>
              <a:t>Kernel Versions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smtClean="0">
                <a:solidFill>
                  <a:schemeClr val="tx1"/>
                </a:solidFill>
              </a:rPr>
              <a:t>Technology Areas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smtClean="0">
                <a:solidFill>
                  <a:schemeClr val="tx1"/>
                </a:solidFill>
              </a:rPr>
              <a:t>CE Workgroup Projects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smtClean="0">
                <a:solidFill>
                  <a:schemeClr val="tx1"/>
                </a:solidFill>
              </a:rPr>
              <a:t>Other Stuff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smtClean="0">
                <a:solidFill>
                  <a:schemeClr val="tx1"/>
                </a:solidFill>
              </a:rPr>
              <a:t>Resources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7C3ECF49-DD28-4E61-AF6B-5F766EBE0F23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Size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458200" cy="4986337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Kernel size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Ezequiel Garcia's trace_analyze for kernel memory analysis (showed previously)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See talk at ELC 2013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Link-Time Optimization (LTO)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Hopefully showing up in mainline soon</a:t>
            </a:r>
          </a:p>
          <a:p>
            <a:pPr>
              <a:buFont typeface="Arial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Cooperative memory relinquishment</a:t>
            </a:r>
          </a:p>
          <a:p>
            <a:pPr lvl="2">
              <a:buFont typeface="Arial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Volatile Ranges</a:t>
            </a:r>
          </a:p>
          <a:p>
            <a:pPr lvl="2">
              <a:buFont typeface="Arial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Lexmark work (membroker and ANR malloc)</a:t>
            </a:r>
          </a:p>
          <a:p>
            <a:pPr lvl="3">
              <a:buFont typeface="Arial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See talk at ELC 2013 – "SystemWide Memory Management without Swap"</a:t>
            </a:r>
          </a:p>
          <a:p>
            <a:pPr>
              <a:buFont typeface="Arial" charset="0"/>
              <a:buChar char="•"/>
            </a:pP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F7B5577-799E-42BA-84D3-6A6B2F5585F3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Size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dirty="0" err="1">
                <a:solidFill>
                  <a:schemeClr val="tx1"/>
                </a:solidFill>
              </a:rPr>
              <a:t>o</a:t>
            </a:r>
            <a:r>
              <a:rPr lang="en-US" dirty="0" err="1" smtClean="0">
                <a:solidFill>
                  <a:schemeClr val="tx1"/>
                </a:solidFill>
              </a:rPr>
              <a:t>libc</a:t>
            </a:r>
            <a:r>
              <a:rPr lang="en-US" dirty="0" smtClean="0">
                <a:solidFill>
                  <a:schemeClr val="tx1"/>
                </a:solidFill>
              </a:rPr>
              <a:t> – bionic </a:t>
            </a:r>
            <a:r>
              <a:rPr lang="en-US" dirty="0" err="1" smtClean="0">
                <a:solidFill>
                  <a:schemeClr val="tx1"/>
                </a:solidFill>
              </a:rPr>
              <a:t>libc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Has good features from Android, and is smaller and more configurable than </a:t>
            </a:r>
            <a:r>
              <a:rPr lang="en-US" dirty="0" err="1" smtClean="0">
                <a:solidFill>
                  <a:schemeClr val="tx1"/>
                </a:solidFill>
              </a:rPr>
              <a:t>glibc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buFont typeface="Arial" pitchFamily="34" charset="0"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See ELC 2013 talk by Jim Huang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Kconfig</a:t>
            </a:r>
            <a:r>
              <a:rPr lang="en-US" dirty="0" smtClean="0">
                <a:solidFill>
                  <a:schemeClr val="tx1"/>
                </a:solidFill>
              </a:rPr>
              <a:t> for </a:t>
            </a:r>
            <a:r>
              <a:rPr lang="en-US" dirty="0" err="1" smtClean="0">
                <a:solidFill>
                  <a:schemeClr val="tx1"/>
                </a:solidFill>
              </a:rPr>
              <a:t>eglibc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Ability to configure parts of </a:t>
            </a:r>
            <a:r>
              <a:rPr lang="en-US" dirty="0" err="1" smtClean="0">
                <a:solidFill>
                  <a:schemeClr val="tx1"/>
                </a:solidFill>
              </a:rPr>
              <a:t>libc</a:t>
            </a:r>
            <a:r>
              <a:rPr lang="en-US" dirty="0" smtClean="0">
                <a:solidFill>
                  <a:schemeClr val="tx1"/>
                </a:solidFill>
              </a:rPr>
              <a:t> to use</a:t>
            </a:r>
          </a:p>
          <a:p>
            <a:pPr lvl="1">
              <a:buFont typeface="Arial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charset="0"/>
              <a:buChar char="•"/>
              <a:defRPr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See ELC 2013 talk by </a:t>
            </a:r>
            <a:r>
              <a:rPr lang="en-US" dirty="0" err="1" smtClean="0">
                <a:solidFill>
                  <a:schemeClr val="tx1"/>
                </a:solidFill>
              </a:rPr>
              <a:t>Khem</a:t>
            </a:r>
            <a:r>
              <a:rPr lang="en-US" dirty="0" smtClean="0">
                <a:solidFill>
                  <a:schemeClr val="tx1"/>
                </a:solidFill>
              </a:rPr>
              <a:t> Raj</a:t>
            </a:r>
          </a:p>
          <a:p>
            <a:pPr lvl="1">
              <a:buFont typeface="Arial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1473200" y="2971800"/>
            <a:ext cx="5410200" cy="685800"/>
          </a:xfrm>
          <a:prstGeom prst="rect">
            <a:avLst/>
          </a:prstGeom>
          <a:solidFill>
            <a:srgbClr val="FFFF00">
              <a:alpha val="4196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glibc 2.11 : /lib/libc.so                → 1,208,224 bytes</a:t>
            </a:r>
          </a:p>
          <a:p>
            <a:r>
              <a:rPr lang="en-US">
                <a:solidFill>
                  <a:schemeClr val="tx1"/>
                </a:solidFill>
              </a:rPr>
              <a:t>uClibc 0.9.30 : /lib/libuClibc.so     → 424,235 bytes</a:t>
            </a:r>
          </a:p>
          <a:p>
            <a:r>
              <a:rPr lang="en-US">
                <a:solidFill>
                  <a:schemeClr val="tx1"/>
                </a:solidFill>
              </a:rPr>
              <a:t>bionic 2.1 : /system/lib/libc.so      → 243,948 bytes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1447800" y="4953000"/>
            <a:ext cx="5410200" cy="685800"/>
          </a:xfrm>
          <a:prstGeom prst="rect">
            <a:avLst/>
          </a:prstGeom>
          <a:solidFill>
            <a:srgbClr val="FFFF00">
              <a:alpha val="4196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libc-2.17.so reduced from      1.2M -&gt; 830K</a:t>
            </a:r>
          </a:p>
          <a:p>
            <a:r>
              <a:rPr lang="en-US">
                <a:solidFill>
                  <a:schemeClr val="tx1"/>
                </a:solidFill>
              </a:rPr>
              <a:t>ld-2.17.so reduced from        128K -&gt; 120K</a:t>
            </a:r>
          </a:p>
          <a:p>
            <a:r>
              <a:rPr lang="en-US">
                <a:solidFill>
                  <a:schemeClr val="tx1"/>
                </a:solidFill>
              </a:rPr>
              <a:t>libm-2.17.so reduced from     610K -&gt; 580K</a:t>
            </a:r>
          </a:p>
        </p:txBody>
      </p:sp>
      <p:sp>
        <p:nvSpPr>
          <p:cNvPr id="2458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CBA65B6-41DC-4017-8D7A-DCEFCDF08DF9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Link Time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382000" cy="43815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See http://lwn.net/Articles/512548/</a:t>
            </a:r>
          </a:p>
          <a:p>
            <a:pPr>
              <a:defRPr/>
            </a:pPr>
            <a:r>
              <a:rPr lang="en-US" dirty="0" smtClean="0"/>
              <a:t>Newer </a:t>
            </a:r>
            <a:r>
              <a:rPr lang="en-US" dirty="0" err="1" smtClean="0"/>
              <a:t>gcc</a:t>
            </a:r>
            <a:r>
              <a:rPr lang="en-US" dirty="0" smtClean="0"/>
              <a:t> (4.7) supports adding extra meta-data about routines (</a:t>
            </a:r>
            <a:r>
              <a:rPr lang="en-US" dirty="0" err="1" smtClean="0"/>
              <a:t>gimple</a:t>
            </a:r>
            <a:r>
              <a:rPr lang="en-US" dirty="0" smtClean="0"/>
              <a:t>) at compile time</a:t>
            </a:r>
          </a:p>
          <a:p>
            <a:pPr>
              <a:defRPr/>
            </a:pPr>
            <a:r>
              <a:rPr lang="en-US" dirty="0" smtClean="0"/>
              <a:t>Linker can now do whole-program optimization at link time</a:t>
            </a:r>
          </a:p>
          <a:p>
            <a:pPr>
              <a:defRPr/>
            </a:pPr>
            <a:r>
              <a:rPr lang="en-US" dirty="0" err="1" smtClean="0"/>
              <a:t>Andi</a:t>
            </a:r>
            <a:r>
              <a:rPr lang="en-US" dirty="0" smtClean="0"/>
              <a:t> </a:t>
            </a:r>
            <a:r>
              <a:rPr lang="en-US" dirty="0" err="1" smtClean="0"/>
              <a:t>Kleen</a:t>
            </a:r>
            <a:r>
              <a:rPr lang="en-US" dirty="0" smtClean="0"/>
              <a:t> has 74 patches that add support to the Linux kernel for LTO feature</a:t>
            </a:r>
          </a:p>
          <a:p>
            <a:pPr lvl="1">
              <a:defRPr/>
            </a:pPr>
            <a:r>
              <a:rPr lang="en-US" dirty="0" smtClean="0"/>
              <a:t>Mark functions as 'visible' to avoid dead-code elimination</a:t>
            </a:r>
          </a:p>
          <a:p>
            <a:pPr lvl="1">
              <a:defRPr/>
            </a:pPr>
            <a:r>
              <a:rPr lang="en-US" dirty="0" smtClean="0"/>
              <a:t>Adjust compilation flags to be consistent</a:t>
            </a:r>
          </a:p>
          <a:p>
            <a:pPr lvl="1">
              <a:defRPr/>
            </a:pPr>
            <a:r>
              <a:rPr lang="en-US" dirty="0" smtClean="0"/>
              <a:t>Add dependencies to avoid conflicts for features which can't conform to LTO requirements (</a:t>
            </a:r>
            <a:r>
              <a:rPr lang="en-US" dirty="0" err="1" smtClean="0"/>
              <a:t>ftrace</a:t>
            </a:r>
            <a:r>
              <a:rPr lang="en-US" dirty="0" smtClean="0"/>
              <a:t>)</a:t>
            </a:r>
          </a:p>
        </p:txBody>
      </p:sp>
      <p:sp>
        <p:nvSpPr>
          <p:cNvPr id="2560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BAFCA038-D8C6-4B6D-A3E4-99653217B951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708025" y="690563"/>
            <a:ext cx="40401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620838" y="1125538"/>
            <a:ext cx="2444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GB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79388" y="1979613"/>
            <a:ext cx="4319587" cy="374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marL="457200"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Possibly the most boring demo ever</a:t>
            </a:r>
          </a:p>
          <a:p>
            <a:pPr eaLnBrk="1" hangingPunct="1">
              <a:lnSpc>
                <a:spcPct val="81000"/>
              </a:lnSpc>
              <a:buFont typeface="Arial" charset="0"/>
              <a:buNone/>
            </a:pPr>
            <a:endParaRPr lang="en-US">
              <a:solidFill>
                <a:srgbClr val="000000"/>
              </a:solidFill>
            </a:endParaRPr>
          </a:p>
          <a:p>
            <a:pPr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Gcc has compile-time option to do link-time optimization</a:t>
            </a:r>
          </a:p>
          <a:p>
            <a:pPr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Andi Kleen created patches to support this compiler option</a:t>
            </a:r>
          </a:p>
          <a:p>
            <a:pPr lvl="1" indent="0"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He demonstrated on an Intel CPU</a:t>
            </a:r>
          </a:p>
          <a:p>
            <a:pPr eaLnBrk="1" hangingPunct="1">
              <a:lnSpc>
                <a:spcPct val="81000"/>
              </a:lnSpc>
              <a:buFont typeface="Arial" charset="0"/>
              <a:buNone/>
            </a:pPr>
            <a:endParaRPr lang="en-US">
              <a:solidFill>
                <a:srgbClr val="000000"/>
              </a:solidFill>
            </a:endParaRPr>
          </a:p>
          <a:p>
            <a:pPr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This is first demonstration of LTO kernel running on ARM</a:t>
            </a:r>
          </a:p>
          <a:p>
            <a:pPr lvl="1" indent="0"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DC2300"/>
                </a:solidFill>
              </a:rPr>
              <a:t>World's first, that I know of !!!</a:t>
            </a:r>
          </a:p>
          <a:p>
            <a:pPr eaLnBrk="1" hangingPunct="1">
              <a:lnSpc>
                <a:spcPct val="81000"/>
              </a:lnSpc>
              <a:buFont typeface="Arial" charset="0"/>
              <a:buNone/>
            </a:pPr>
            <a:endParaRPr lang="en-US">
              <a:solidFill>
                <a:srgbClr val="000000"/>
              </a:solidFill>
            </a:endParaRPr>
          </a:p>
          <a:p>
            <a:pPr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LTO supports whole-program optimization, at final link time</a:t>
            </a:r>
          </a:p>
          <a:p>
            <a:pPr lvl="1" indent="0" eaLnBrk="1" hangingPunct="1">
              <a:lnSpc>
                <a:spcPct val="81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</a:rPr>
              <a:t> Slow link step, but good code optimizations</a:t>
            </a: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179388" y="900113"/>
            <a:ext cx="8964612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 sz="3200">
                <a:solidFill>
                  <a:srgbClr val="000000"/>
                </a:solidFill>
              </a:rPr>
              <a:t>gcc Link-Time-Optimization of ARM Linux kernel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79388" y="6119813"/>
            <a:ext cx="1728787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000000"/>
                </a:solidFill>
              </a:rPr>
              <a:t>TI panda board</a:t>
            </a:r>
          </a:p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000000"/>
                </a:solidFill>
              </a:rPr>
              <a:t>mem=24M</a:t>
            </a: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4859338" y="6119813"/>
            <a:ext cx="3170237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000000"/>
                </a:solidFill>
              </a:rPr>
              <a:t>http://lwn.net/Articles/512548/</a:t>
            </a:r>
            <a:endParaRPr lang="en-US">
              <a:solidFill>
                <a:srgbClr val="000000"/>
              </a:solidFill>
              <a:hlinkClick r:id="rId3"/>
            </a:endParaRPr>
          </a:p>
          <a:p>
            <a:pPr eaLnBrk="1" hangingPunct="1">
              <a:lnSpc>
                <a:spcPct val="81000"/>
              </a:lnSpc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4924425" y="6480175"/>
            <a:ext cx="38433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000000"/>
                </a:solidFill>
              </a:rPr>
              <a:t>git://github.com/andikleen/linux-misc</a:t>
            </a:r>
          </a:p>
        </p:txBody>
      </p:sp>
      <p:pic>
        <p:nvPicPr>
          <p:cNvPr id="2663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6119813"/>
            <a:ext cx="2192337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081" name="Group 9"/>
          <p:cNvGraphicFramePr>
            <a:graphicFrameLocks noGrp="1"/>
          </p:cNvGraphicFramePr>
          <p:nvPr/>
        </p:nvGraphicFramePr>
        <p:xfrm>
          <a:off x="4848225" y="3113088"/>
          <a:ext cx="4038600" cy="2209800"/>
        </p:xfrm>
        <a:graphic>
          <a:graphicData uri="http://schemas.openxmlformats.org/drawingml/2006/table">
            <a:tbl>
              <a:tblPr/>
              <a:tblGrid>
                <a:gridCol w="1838325"/>
                <a:gridCol w="1112838"/>
                <a:gridCol w="1087437"/>
              </a:tblGrid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Kernel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non-lto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lto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Compile time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1m58s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3m22s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Image size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5.85M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5.46M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Meminfo Total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17804K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18188K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Meminfo Free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10908K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11260K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</a:rPr>
                        <a:t>LTP time</a:t>
                      </a: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90000" marR="90000" marT="101231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26664" name="Text Box 73"/>
          <p:cNvSpPr txBox="1">
            <a:spLocks noChangeArrowheads="1"/>
          </p:cNvSpPr>
          <p:nvPr/>
        </p:nvSpPr>
        <p:spPr bwMode="auto">
          <a:xfrm>
            <a:off x="4859338" y="1979613"/>
            <a:ext cx="3419475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000000"/>
                </a:solidFill>
              </a:rPr>
              <a:t>System size and performance</a:t>
            </a:r>
          </a:p>
        </p:txBody>
      </p:sp>
      <p:sp>
        <p:nvSpPr>
          <p:cNvPr id="26665" name="Text Box 74"/>
          <p:cNvSpPr txBox="1">
            <a:spLocks noChangeArrowheads="1"/>
          </p:cNvSpPr>
          <p:nvPr/>
        </p:nvSpPr>
        <p:spPr bwMode="auto">
          <a:xfrm rot="-540000">
            <a:off x="2487613" y="1800225"/>
            <a:ext cx="9017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DC2300"/>
                </a:solidFill>
              </a:rPr>
              <a:t>thrilling</a:t>
            </a:r>
          </a:p>
        </p:txBody>
      </p:sp>
      <p:sp>
        <p:nvSpPr>
          <p:cNvPr id="26666" name="Line 75"/>
          <p:cNvSpPr>
            <a:spLocks noChangeShapeType="1"/>
          </p:cNvSpPr>
          <p:nvPr/>
        </p:nvSpPr>
        <p:spPr bwMode="auto">
          <a:xfrm>
            <a:off x="2273300" y="2065338"/>
            <a:ext cx="679450" cy="160337"/>
          </a:xfrm>
          <a:prstGeom prst="line">
            <a:avLst/>
          </a:prstGeom>
          <a:noFill/>
          <a:ln w="9525">
            <a:solidFill>
              <a:srgbClr val="DC2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7" name="Text Box 76"/>
          <p:cNvSpPr txBox="1">
            <a:spLocks noChangeArrowheads="1"/>
          </p:cNvSpPr>
          <p:nvPr/>
        </p:nvSpPr>
        <p:spPr bwMode="auto">
          <a:xfrm>
            <a:off x="5149850" y="2292350"/>
            <a:ext cx="3654425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defTabSz="449263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1000"/>
              </a:lnSpc>
            </a:pPr>
            <a:r>
              <a:rPr lang="en-US">
                <a:solidFill>
                  <a:srgbClr val="000000"/>
                </a:solidFill>
              </a:rPr>
              <a:t>6% reduction in image size (384K)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LTO (cont.)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Cost: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Longer kernel builds (extra 1.5 minutes)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More memory during build (up to 9G required for allyesconfig)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Subtle bugs from optimizations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E.g. duplicate code elimination caused a pointer comparison failure</a:t>
            </a:r>
          </a:p>
          <a:p>
            <a:pPr>
              <a:buFont typeface="Arial" charset="0"/>
              <a:buChar char="•"/>
            </a:pPr>
            <a:r>
              <a:rPr lang="en-US" smtClean="0"/>
              <a:t>Benefits: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Size reduction – 380K (6%) on ARM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Performance: Unknown</a:t>
            </a: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3315AD7-3FEB-41C7-946F-1138FEA31492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LTO (cont. 2)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Why am I so excited about this?</a:t>
            </a:r>
          </a:p>
          <a:p>
            <a:pPr>
              <a:buFont typeface="Arial" charset="0"/>
              <a:buChar char="•"/>
            </a:pPr>
            <a:r>
              <a:rPr lang="en-US" smtClean="0"/>
              <a:t>Opens new possibilities for automatic kernel reduction techniques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It is not tractable to reduce kernel manually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Whole system optimization is a critical part of automatic reduction</a:t>
            </a:r>
          </a:p>
          <a:p>
            <a:pPr>
              <a:buFont typeface="Arial" charset="0"/>
              <a:buChar char="•"/>
            </a:pPr>
            <a:r>
              <a:rPr lang="en-US" smtClean="0"/>
              <a:t>Note: This work obsoletes -ffunction-sections</a:t>
            </a:r>
          </a:p>
          <a:p>
            <a:pPr>
              <a:buFont typeface="Arial" charset="0"/>
              <a:buChar char="•"/>
            </a:pPr>
            <a:r>
              <a:rPr lang="en-US" smtClean="0"/>
              <a:t>Takes Linux-tiny in a whole new direction</a:t>
            </a: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0175509E-817F-445A-99B4-5A4BAA3E5369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Volatile Ranges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99438" cy="43815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 by John </a:t>
            </a:r>
            <a:r>
              <a:rPr lang="en-US" dirty="0" err="1" smtClean="0"/>
              <a:t>Stultz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Inspired by Android feature in </a:t>
            </a:r>
            <a:r>
              <a:rPr lang="en-US" dirty="0" err="1" smtClean="0"/>
              <a:t>ashmem</a:t>
            </a:r>
            <a:endParaRPr lang="en-US" dirty="0" smtClean="0"/>
          </a:p>
          <a:p>
            <a:pPr lvl="2">
              <a:defRPr/>
            </a:pPr>
            <a:r>
              <a:rPr lang="en-US" dirty="0" smtClean="0"/>
              <a:t>http://lwn.net/Articles/468896/</a:t>
            </a:r>
          </a:p>
          <a:p>
            <a:pPr lvl="2">
              <a:defRPr/>
            </a:pPr>
            <a:r>
              <a:rPr lang="en-US" dirty="0" smtClean="0"/>
              <a:t>http://lwn.net/Articles/500382/</a:t>
            </a:r>
          </a:p>
          <a:p>
            <a:pPr marL="457200" lvl="1">
              <a:spcBef>
                <a:spcPts val="750"/>
              </a:spcBef>
              <a:buClr>
                <a:srgbClr val="262699"/>
              </a:buClr>
              <a:buSzPct val="150000"/>
              <a:defRPr/>
            </a:pPr>
            <a:r>
              <a:rPr lang="en-US" dirty="0"/>
              <a:t>Allows cooperation between the kernel and applications on "volatile" memory </a:t>
            </a:r>
            <a:r>
              <a:rPr lang="en-US" dirty="0" smtClean="0"/>
              <a:t>usage</a:t>
            </a:r>
          </a:p>
          <a:p>
            <a:pPr>
              <a:defRPr/>
            </a:pPr>
            <a:r>
              <a:rPr lang="en-US" dirty="0" smtClean="0"/>
              <a:t>Overview: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Application notifies kernel about re-claimable memory areas</a:t>
            </a:r>
          </a:p>
          <a:p>
            <a:pPr lvl="1">
              <a:defRPr/>
            </a:pPr>
            <a:r>
              <a:rPr lang="en-US" dirty="0" smtClean="0"/>
              <a:t>Not mainlined yet</a:t>
            </a:r>
          </a:p>
        </p:txBody>
      </p:sp>
      <p:sp>
        <p:nvSpPr>
          <p:cNvPr id="297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C9885393-2E6B-41A1-8BE9-D8652AFC6E41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719263"/>
            <a:ext cx="6904038" cy="43815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Kernel Versions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Technology Areas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CE Workgroup Projects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Other Stuff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</a:p>
        </p:txBody>
      </p:sp>
      <p:sp>
        <p:nvSpPr>
          <p:cNvPr id="3072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F7491F91-A308-40C7-831B-B1F11DB63AC2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CEWG Contract Work 2012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eMMC tuning</a:t>
            </a:r>
          </a:p>
          <a:p>
            <a:pPr>
              <a:buFont typeface="Arial" charset="0"/>
              <a:buChar char="•"/>
            </a:pPr>
            <a:r>
              <a:rPr lang="en-US" smtClean="0"/>
              <a:t>Dynamic memory reduction</a:t>
            </a:r>
          </a:p>
          <a:p>
            <a:pPr>
              <a:buFont typeface="Arial" charset="0"/>
              <a:buChar char="•"/>
            </a:pPr>
            <a:r>
              <a:rPr lang="en-US" smtClean="0"/>
              <a:t>Mainline FIQ debugger</a:t>
            </a:r>
          </a:p>
          <a:p>
            <a:pPr>
              <a:buFont typeface="Arial" charset="0"/>
              <a:buChar char="•"/>
            </a:pPr>
            <a:r>
              <a:rPr lang="en-US" smtClean="0"/>
              <a:t>ConnMan support for WiFi direct</a:t>
            </a:r>
          </a:p>
          <a:p>
            <a:pPr>
              <a:buFont typeface="Arial" charset="0"/>
              <a:buChar char="•"/>
            </a:pPr>
            <a:r>
              <a:rPr lang="en-US" smtClean="0"/>
              <a:t>Improve kexecboot</a:t>
            </a:r>
          </a:p>
          <a:p>
            <a:pPr>
              <a:buFont typeface="Arial" charset="0"/>
              <a:buChar char="•"/>
            </a:pPr>
            <a:r>
              <a:rPr lang="en-US" smtClean="0"/>
              <a:t>Measure systemd and udev</a:t>
            </a:r>
          </a:p>
        </p:txBody>
      </p:sp>
      <p:sp>
        <p:nvSpPr>
          <p:cNvPr id="3174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18AB8071-5303-4422-897C-49FCC85F2A2C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eMMC tuning guide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Description:</a:t>
            </a:r>
          </a:p>
          <a:p>
            <a:pPr lvl="1">
              <a:spcBef>
                <a:spcPts val="750"/>
              </a:spcBef>
              <a:buClr>
                <a:srgbClr val="262699"/>
              </a:buClr>
              <a:buSzPct val="150000"/>
              <a:buFont typeface="Arial" charset="0"/>
              <a:buChar char="•"/>
              <a:defRPr/>
            </a:pPr>
            <a:r>
              <a:rPr lang="en-US" dirty="0" smtClean="0">
                <a:cs typeface="+mn-cs"/>
              </a:rPr>
              <a:t>This project </a:t>
            </a:r>
            <a:r>
              <a:rPr lang="en-US" dirty="0" err="1" smtClean="0">
                <a:cs typeface="+mn-cs"/>
              </a:rPr>
              <a:t>analysed</a:t>
            </a:r>
            <a:r>
              <a:rPr lang="en-US" dirty="0" smtClean="0">
                <a:cs typeface="+mn-cs"/>
              </a:rPr>
              <a:t> EXT3, EXT4, BTRFS and F2FS on a variety of block-based flash parts on a few different development boards</a:t>
            </a:r>
          </a:p>
          <a:p>
            <a:pPr lvl="1">
              <a:spcBef>
                <a:spcPts val="750"/>
              </a:spcBef>
              <a:buClr>
                <a:srgbClr val="262699"/>
              </a:buClr>
              <a:buSzPct val="150000"/>
              <a:buFont typeface="Arial" charset="0"/>
              <a:buChar char="•"/>
              <a:defRPr/>
            </a:pPr>
            <a:r>
              <a:rPr lang="en-US" dirty="0" smtClean="0"/>
              <a:t>Output is a document describing best practices for tuning Linux block-based </a:t>
            </a:r>
            <a:r>
              <a:rPr lang="en-US" dirty="0" err="1" smtClean="0"/>
              <a:t>filesystems</a:t>
            </a:r>
            <a:r>
              <a:rPr lang="en-US" dirty="0" smtClean="0"/>
              <a:t> for block-based flash </a:t>
            </a:r>
            <a:r>
              <a:rPr lang="en-US" dirty="0" err="1" smtClean="0"/>
              <a:t>filesystems</a:t>
            </a:r>
            <a:endParaRPr lang="en-US" dirty="0" smtClean="0"/>
          </a:p>
          <a:p>
            <a:pPr lvl="1">
              <a:spcBef>
                <a:spcPts val="750"/>
              </a:spcBef>
              <a:buClr>
                <a:srgbClr val="262699"/>
              </a:buClr>
              <a:buSzPct val="150000"/>
              <a:buFont typeface="Arial" charset="0"/>
              <a:buChar char="•"/>
              <a:defRPr/>
            </a:pPr>
            <a:r>
              <a:rPr lang="en-US" dirty="0" smtClean="0">
                <a:cs typeface="+mn-cs"/>
              </a:rPr>
              <a:t>Also, methods and scripts for </a:t>
            </a:r>
            <a:r>
              <a:rPr lang="en-US" dirty="0" err="1" smtClean="0">
                <a:cs typeface="+mn-cs"/>
              </a:rPr>
              <a:t>filesystem</a:t>
            </a:r>
            <a:r>
              <a:rPr lang="en-US" dirty="0" smtClean="0">
                <a:cs typeface="+mn-cs"/>
              </a:rPr>
              <a:t> testing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Contractor: Cogent Embedded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Status: work is almost complete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Document should be available very soon</a:t>
            </a:r>
          </a:p>
        </p:txBody>
      </p:sp>
      <p:sp>
        <p:nvSpPr>
          <p:cNvPr id="327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E645689-CE25-42C6-B1A8-EE41C4DFA638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719263"/>
            <a:ext cx="6904038" cy="43815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/>
              <a:t>Kernel Versions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Technology Areas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CE Workgroup Projects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Other Stuff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7234653A-08CD-401D-9577-35487C93F7D1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Dynamic memory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Description:</a:t>
            </a:r>
          </a:p>
          <a:p>
            <a:pPr lvl="1">
              <a:defRPr/>
            </a:pPr>
            <a:r>
              <a:rPr lang="en-US" dirty="0" smtClean="0"/>
              <a:t>Instrument and collect data on kernel dynamic memory allocations</a:t>
            </a:r>
          </a:p>
          <a:p>
            <a:pPr lvl="1">
              <a:defRPr/>
            </a:pPr>
            <a:r>
              <a:rPr lang="en-US" dirty="0" smtClean="0"/>
              <a:t>Make recommendations for areas where dynamic kernel memory usage could be reduced</a:t>
            </a:r>
          </a:p>
          <a:p>
            <a:pPr>
              <a:defRPr/>
            </a:pPr>
            <a:r>
              <a:rPr lang="en-US" dirty="0" smtClean="0"/>
              <a:t>Contractor: </a:t>
            </a:r>
            <a:r>
              <a:rPr lang="en-US" dirty="0" err="1" smtClean="0"/>
              <a:t>Ezequiel</a:t>
            </a:r>
            <a:r>
              <a:rPr lang="en-US" dirty="0" smtClean="0"/>
              <a:t> Garcia</a:t>
            </a:r>
          </a:p>
          <a:p>
            <a:pPr>
              <a:defRPr/>
            </a:pPr>
            <a:r>
              <a:rPr lang="en-US" dirty="0" smtClean="0"/>
              <a:t>Status:</a:t>
            </a:r>
          </a:p>
          <a:p>
            <a:pPr lvl="1">
              <a:defRPr/>
            </a:pPr>
            <a:r>
              <a:rPr lang="en-US" dirty="0" smtClean="0"/>
              <a:t>Use existing </a:t>
            </a:r>
            <a:r>
              <a:rPr lang="en-US" dirty="0" err="1" smtClean="0"/>
              <a:t>kmem_events</a:t>
            </a:r>
            <a:r>
              <a:rPr lang="en-US" dirty="0" smtClean="0"/>
              <a:t> (</a:t>
            </a:r>
            <a:r>
              <a:rPr lang="en-US" dirty="0" err="1" smtClean="0"/>
              <a:t>ftrace</a:t>
            </a:r>
            <a:r>
              <a:rPr lang="en-US" dirty="0" smtClean="0"/>
              <a:t>) infrastructure</a:t>
            </a:r>
          </a:p>
          <a:p>
            <a:pPr lvl="1">
              <a:defRPr/>
            </a:pPr>
            <a:r>
              <a:rPr lang="en-US" dirty="0" smtClean="0"/>
              <a:t>Some patches already accepted upstream</a:t>
            </a:r>
          </a:p>
          <a:p>
            <a:pPr lvl="1">
              <a:defRPr/>
            </a:pPr>
            <a:r>
              <a:rPr lang="en-US" dirty="0" smtClean="0"/>
              <a:t>New tool for visualization of kernel memory usage</a:t>
            </a:r>
          </a:p>
          <a:p>
            <a:pPr lvl="1">
              <a:defRPr/>
            </a:pPr>
            <a:r>
              <a:rPr lang="en-US" dirty="0" smtClean="0"/>
              <a:t>See http://elinux.org/Kernel_dynamic_memory_analysis</a:t>
            </a:r>
          </a:p>
          <a:p>
            <a:pPr lvl="1">
              <a:defRPr/>
            </a:pPr>
            <a:r>
              <a:rPr lang="en-US" dirty="0" smtClean="0"/>
              <a:t>See ELC 2013 talk</a:t>
            </a:r>
          </a:p>
        </p:txBody>
      </p:sp>
      <p:sp>
        <p:nvSpPr>
          <p:cNvPr id="337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5439136C-4421-413A-A104-CF16BFD4C949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Drivers kmalloc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endParaRPr lang="en-US" smtClean="0"/>
          </a:p>
        </p:txBody>
      </p:sp>
      <p:pic>
        <p:nvPicPr>
          <p:cNvPr id="34820" name="Picture 2" descr="C:\Users\birdtr\Desktop\Jamboree42\drivers-kmalloc-kfree-r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38288"/>
            <a:ext cx="8431213" cy="491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2CB3C744-7969-4667-817B-386881CAEAF9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kmalloc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</p:txBody>
      </p:sp>
      <p:pic>
        <p:nvPicPr>
          <p:cNvPr id="35844" name="Picture 2" descr="C:\Users\birdtr\Desktop\Jamboree42\linux-kmalloc-kfree-r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1066800"/>
            <a:ext cx="84264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BE1061EC-0B6E-4F59-AD61-8F16882FF6BF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Mainline FIQ debugger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610600" cy="475773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Description:</a:t>
            </a:r>
          </a:p>
          <a:p>
            <a:pPr lvl="1">
              <a:defRPr/>
            </a:pPr>
            <a:r>
              <a:rPr lang="en-US" dirty="0" smtClean="0"/>
              <a:t>Add ARM FIQ glue code and integrate with existing kernel debugger</a:t>
            </a:r>
          </a:p>
          <a:p>
            <a:pPr lvl="1">
              <a:defRPr/>
            </a:pPr>
            <a:r>
              <a:rPr lang="en-US" dirty="0" smtClean="0"/>
              <a:t>Allows use of ARM FIQ (non </a:t>
            </a:r>
            <a:r>
              <a:rPr lang="en-US" dirty="0" err="1" smtClean="0"/>
              <a:t>maskable</a:t>
            </a:r>
            <a:r>
              <a:rPr lang="en-US" dirty="0" smtClean="0"/>
              <a:t> interrupt) to activate a kernel debugger</a:t>
            </a:r>
          </a:p>
          <a:p>
            <a:pPr>
              <a:defRPr/>
            </a:pPr>
            <a:r>
              <a:rPr lang="en-US" dirty="0" smtClean="0"/>
              <a:t>Status:</a:t>
            </a:r>
          </a:p>
          <a:p>
            <a:pPr lvl="1">
              <a:defRPr/>
            </a:pPr>
            <a:r>
              <a:rPr lang="en-US" dirty="0" smtClean="0"/>
              <a:t>Developer worked on this independent of CE WG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Now </a:t>
            </a:r>
            <a:r>
              <a:rPr lang="en-US" dirty="0"/>
              <a:t>called "NMI KGDB/KDB </a:t>
            </a:r>
            <a:r>
              <a:rPr lang="en-US" dirty="0" smtClean="0"/>
              <a:t>debugger"</a:t>
            </a:r>
          </a:p>
          <a:p>
            <a:pPr lvl="2">
              <a:defRPr/>
            </a:pP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just ARM FIQ glue code.</a:t>
            </a:r>
          </a:p>
          <a:p>
            <a:pPr lvl="1">
              <a:defRPr/>
            </a:pPr>
            <a:r>
              <a:rPr lang="en-US" dirty="0"/>
              <a:t>The generic driver is now </a:t>
            </a:r>
            <a:r>
              <a:rPr lang="en-US" dirty="0" smtClean="0"/>
              <a:t>drivers/</a:t>
            </a:r>
            <a:r>
              <a:rPr lang="en-US" dirty="0" err="1" smtClean="0"/>
              <a:t>tty</a:t>
            </a:r>
            <a:r>
              <a:rPr lang="en-US" dirty="0" smtClean="0"/>
              <a:t>/serial/</a:t>
            </a:r>
            <a:r>
              <a:rPr lang="en-US" dirty="0" err="1" smtClean="0"/>
              <a:t>kgdb_nmi.c</a:t>
            </a:r>
            <a:endParaRPr lang="en-US" dirty="0"/>
          </a:p>
          <a:p>
            <a:pPr lvl="1">
              <a:defRPr/>
            </a:pPr>
            <a:r>
              <a:rPr lang="en-US" dirty="0"/>
              <a:t>Further development (i.e. ARM-specific bits, and restricted mode) is </a:t>
            </a:r>
            <a:r>
              <a:rPr lang="en-US" dirty="0" smtClean="0"/>
              <a:t>in </a:t>
            </a:r>
            <a:r>
              <a:rPr lang="en-US" dirty="0"/>
              <a:t>the following GIT tree:</a:t>
            </a:r>
          </a:p>
          <a:p>
            <a:pPr lvl="2">
              <a:defRPr/>
            </a:pPr>
            <a:r>
              <a:rPr lang="en-US" dirty="0"/>
              <a:t>git://git.infradead.org/users/cbou/linux-nmi-kdb.git http://git.infradead.org/users/cbou/linux-nmi-kdb.git </a:t>
            </a:r>
            <a:br>
              <a:rPr lang="en-US" dirty="0"/>
            </a:br>
            <a:endParaRPr lang="en-US" dirty="0" smtClean="0"/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072986AB-2AF1-4A6C-8C87-41E976E07D6C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ConnMann WiFi direct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Description: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Add support for WiFi direct to ConnMann wireless connection manager</a:t>
            </a:r>
          </a:p>
          <a:p>
            <a:pPr>
              <a:buFont typeface="Arial" charset="0"/>
              <a:buChar char="•"/>
            </a:pPr>
            <a:r>
              <a:rPr lang="en-US" smtClean="0"/>
              <a:t>Contractor: contractor was acquired</a:t>
            </a:r>
          </a:p>
          <a:p>
            <a:pPr>
              <a:buFont typeface="Arial" charset="0"/>
              <a:buChar char="•"/>
            </a:pPr>
            <a:r>
              <a:rPr lang="en-US" smtClean="0"/>
              <a:t>Status: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Considering project for 2013</a:t>
            </a:r>
          </a:p>
        </p:txBody>
      </p:sp>
      <p:sp>
        <p:nvSpPr>
          <p:cNvPr id="3789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92917A49-1463-47DB-814A-217C306EAA56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Improve kexecboot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Description: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Make improvements to kexecboot booloader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Support load from network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UI improvements</a:t>
            </a:r>
          </a:p>
          <a:p>
            <a:pPr>
              <a:buFont typeface="Arial" charset="0"/>
              <a:buChar char="•"/>
            </a:pPr>
            <a:r>
              <a:rPr lang="en-US" smtClean="0"/>
              <a:t>Contractor: Yuri Bushmelev</a:t>
            </a:r>
          </a:p>
          <a:p>
            <a:pPr>
              <a:buFont typeface="Arial" charset="0"/>
              <a:buChar char="•"/>
            </a:pPr>
            <a:r>
              <a:rPr lang="en-US" smtClean="0"/>
              <a:t>Status: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Should be done in May</a:t>
            </a:r>
          </a:p>
        </p:txBody>
      </p:sp>
      <p:sp>
        <p:nvSpPr>
          <p:cNvPr id="3891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71611F76-A395-4E0C-ACB1-EC648CDD12D0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 systemd and udev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Description: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Measure the overhead and performance of system and udev, as used in embedded systems</a:t>
            </a:r>
          </a:p>
          <a:p>
            <a:pPr>
              <a:buFont typeface="Arial" charset="0"/>
              <a:buChar char="•"/>
            </a:pPr>
            <a:r>
              <a:rPr lang="en-US" smtClean="0"/>
              <a:t>Contractor: became unavailable</a:t>
            </a:r>
          </a:p>
          <a:p>
            <a:pPr>
              <a:buFont typeface="Arial" charset="0"/>
              <a:buChar char="•"/>
            </a:pPr>
            <a:r>
              <a:rPr lang="en-US" smtClean="0"/>
              <a:t>Status: considering project for 2013</a:t>
            </a:r>
          </a:p>
        </p:txBody>
      </p:sp>
      <p:sp>
        <p:nvSpPr>
          <p:cNvPr id="3994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544C9159-0D7E-4283-A9C3-85C18CBBD76C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Projects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Long Term Support Initiative (LTSI)</a:t>
            </a:r>
          </a:p>
          <a:p>
            <a:pPr>
              <a:buFont typeface="Arial" charset="0"/>
              <a:buChar char="•"/>
            </a:pPr>
            <a:r>
              <a:rPr lang="en-US" smtClean="0"/>
              <a:t>Hardware fund</a:t>
            </a:r>
          </a:p>
        </p:txBody>
      </p:sp>
      <p:sp>
        <p:nvSpPr>
          <p:cNvPr id="4096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6D4D64F4-E8A5-4A1F-A4CE-AC0F0732A89D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 Term Support Kernel for Industry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LTSI 3.4 is available now</a:t>
            </a:r>
          </a:p>
          <a:p>
            <a:pPr>
              <a:buFont typeface="Arial" charset="0"/>
              <a:buChar char="•"/>
            </a:pPr>
            <a:r>
              <a:rPr lang="en-US" smtClean="0"/>
              <a:t>Many presentations available on status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ELC 2013 presentation by Hisao Munakata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ELC 2013 presentation by Tzugikazu Shibata</a:t>
            </a:r>
          </a:p>
          <a:p>
            <a:pPr>
              <a:buFont typeface="Arial" charset="0"/>
              <a:buChar char="•"/>
            </a:pPr>
            <a:r>
              <a:rPr lang="en-US" smtClean="0"/>
              <a:t>Program for free hardware for LTSI kernel testing</a:t>
            </a:r>
          </a:p>
        </p:txBody>
      </p:sp>
      <p:sp>
        <p:nvSpPr>
          <p:cNvPr id="4198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93F8251F-D019-486D-BB2A-FF17602876DA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Hardware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Rise of cheap hardware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Lots of &lt; $200 boards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Raspberry Pi - $35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New BeagleBone - ?? (&lt;$79)</a:t>
            </a:r>
          </a:p>
          <a:p>
            <a:pPr>
              <a:buFont typeface="Arial" charset="0"/>
              <a:buChar char="•"/>
            </a:pPr>
            <a:r>
              <a:rPr lang="en-US" smtClean="0"/>
              <a:t>Lots of people have mobile phones or tablets</a:t>
            </a:r>
          </a:p>
          <a:p>
            <a:pPr>
              <a:buFont typeface="Arial" charset="0"/>
              <a:buChar char="•"/>
            </a:pPr>
            <a:r>
              <a:rPr lang="en-US" smtClean="0"/>
              <a:t>No need for CE WG hardware program</a:t>
            </a:r>
          </a:p>
          <a:p>
            <a:pPr>
              <a:buFont typeface="Arial" charset="0"/>
              <a:buChar char="•"/>
            </a:pPr>
            <a:r>
              <a:rPr lang="en-US" smtClean="0"/>
              <a:t>Anyone can learn embedded Linux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FYI – code.org – new site to teach programming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77C71586-688E-45A6-B2B5-7DEE3B71C527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39</a:t>
            </a:fld>
            <a:r>
              <a:rPr lang="en-US">
                <a:solidFill>
                  <a:srgbClr val="000000"/>
                </a:solidFill>
              </a:rPr>
              <a:t>/53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Kernel Versions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Linux v3.3 – 18 Mar 2012 – 74 days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 v3.4 – 20 May 2012 – 63 days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 v3.5 – 21 July 2012 – 62 days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 v3.6 – 30 Sep 2012 – 71 days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 v3.7 – 10 Dec 2012 – 71 days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 v3.8 – 18 Feb 2012 – 70 days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 v3.9-rc1 – 3 Mar 2012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Predict Linux v3.9 on April 30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F0D231BA-800F-4064-8766-BAF0FD4534BE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719263"/>
            <a:ext cx="6904038" cy="43815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Kernel Versions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Technology Areas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CE Workgroup Projects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Other Stuff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</p:txBody>
      </p:sp>
      <p:sp>
        <p:nvSpPr>
          <p:cNvPr id="440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50E3C46A-04AE-428E-A6C3-D9B208D55784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Other Stuff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Tools</a:t>
            </a:r>
          </a:p>
          <a:p>
            <a:pPr>
              <a:buFont typeface="Arial" charset="0"/>
              <a:buChar char="•"/>
            </a:pPr>
            <a:r>
              <a:rPr lang="en-US" smtClean="0"/>
              <a:t>Build Systems</a:t>
            </a:r>
          </a:p>
          <a:p>
            <a:pPr>
              <a:buFont typeface="Arial" charset="0"/>
              <a:buChar char="•"/>
            </a:pPr>
            <a:r>
              <a:rPr lang="en-US" smtClean="0"/>
              <a:t>Events</a:t>
            </a:r>
          </a:p>
          <a:p>
            <a:pPr>
              <a:buFont typeface="Arial" charset="0"/>
              <a:buChar char="•"/>
            </a:pPr>
            <a:r>
              <a:rPr lang="en-US" smtClean="0"/>
              <a:t>Miscellaneous</a:t>
            </a:r>
          </a:p>
        </p:txBody>
      </p:sp>
      <p:sp>
        <p:nvSpPr>
          <p:cNvPr id="450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9F16DB5-8537-4C65-916E-55959868A468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Tools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Cortex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err="1" smtClean="0"/>
              <a:t>Coredump</a:t>
            </a:r>
            <a:r>
              <a:rPr lang="en-US" dirty="0" smtClean="0"/>
              <a:t> filter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Generates sparse </a:t>
            </a:r>
            <a:r>
              <a:rPr lang="en-US" dirty="0" err="1" smtClean="0"/>
              <a:t>coredump</a:t>
            </a:r>
            <a:endParaRPr lang="en-US" dirty="0" smtClean="0"/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See ELC 2013 presentation by Tristan </a:t>
            </a:r>
            <a:r>
              <a:rPr lang="en-US" dirty="0" err="1" smtClean="0"/>
              <a:t>Lelong</a:t>
            </a:r>
            <a:endParaRPr lang="en-US" dirty="0" smtClean="0"/>
          </a:p>
          <a:p>
            <a:pPr lvl="2">
              <a:buFont typeface="Arial" charset="0"/>
              <a:buChar char="•"/>
              <a:defRPr/>
            </a:pPr>
            <a:r>
              <a:rPr lang="en-US" dirty="0" smtClean="0"/>
              <a:t>"Debugging </a:t>
            </a:r>
            <a:r>
              <a:rPr lang="en-US" dirty="0"/>
              <a:t>for production </a:t>
            </a:r>
            <a:r>
              <a:rPr lang="en-US" dirty="0" smtClean="0"/>
              <a:t>systems"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Debugging techniques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Good overview by Kevin </a:t>
            </a:r>
            <a:r>
              <a:rPr lang="en-US" dirty="0" err="1" smtClean="0"/>
              <a:t>Dankwardt</a:t>
            </a:r>
            <a:r>
              <a:rPr lang="en-US" dirty="0" smtClean="0"/>
              <a:t> at ELC 2013</a:t>
            </a:r>
          </a:p>
          <a:p>
            <a:pPr lvl="2">
              <a:buFont typeface="Arial" charset="0"/>
              <a:buChar char="•"/>
              <a:defRPr/>
            </a:pPr>
            <a:r>
              <a:rPr lang="en-US" dirty="0" smtClean="0"/>
              <a:t>"Survey </a:t>
            </a:r>
            <a:r>
              <a:rPr lang="en-US" dirty="0"/>
              <a:t>of Linux Kernel Debugging </a:t>
            </a:r>
            <a:r>
              <a:rPr lang="en-US" dirty="0" smtClean="0"/>
              <a:t>Techniques"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Testing frameworks</a:t>
            </a:r>
          </a:p>
          <a:p>
            <a:pPr lvl="1">
              <a:buFont typeface="Arial" charset="0"/>
              <a:buChar char="•"/>
              <a:defRPr/>
            </a:pPr>
            <a:r>
              <a:rPr lang="en-US" dirty="0" smtClean="0"/>
              <a:t>"</a:t>
            </a:r>
            <a:r>
              <a:rPr lang="en-US" dirty="0"/>
              <a:t>Kernel </a:t>
            </a:r>
            <a:r>
              <a:rPr lang="en-US" dirty="0" smtClean="0"/>
              <a:t>Testing </a:t>
            </a:r>
            <a:r>
              <a:rPr lang="en-US" dirty="0"/>
              <a:t>Tools and </a:t>
            </a:r>
            <a:r>
              <a:rPr lang="en-US" dirty="0" smtClean="0"/>
              <a:t>Techniques" BOF by Matt Porter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39020C9-CF3C-48F7-934E-EE7243B1886D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Build Systems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Yocto project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Lots of talks at ELC (and previous ELCs)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Sean Hudson – good introduction tutorial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Saul Wold – current status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Tutorials now online</a:t>
            </a:r>
          </a:p>
          <a:p>
            <a:pPr>
              <a:buFont typeface="Arial" charset="0"/>
              <a:buChar char="•"/>
            </a:pPr>
            <a:r>
              <a:rPr lang="en-US" smtClean="0"/>
              <a:t>Buildroot still hanging in there</a:t>
            </a:r>
          </a:p>
          <a:p>
            <a:pPr>
              <a:buFont typeface="Arial" charset="0"/>
              <a:buChar char="•"/>
            </a:pPr>
            <a:r>
              <a:rPr lang="en-US" smtClean="0"/>
              <a:t>Android use in non-CE embedded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Headless android</a:t>
            </a:r>
          </a:p>
        </p:txBody>
      </p:sp>
      <p:sp>
        <p:nvSpPr>
          <p:cNvPr id="4710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9F116A9-563C-47BD-8409-5AFFD64A58C1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Events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199438" cy="4986337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ELC/Android Builders Summit – Feb 2012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LinuxCon Japan – May 29-31 2013</a:t>
            </a:r>
          </a:p>
          <a:p>
            <a:pPr>
              <a:buFont typeface="Arial" charset="0"/>
              <a:buChar char="•"/>
            </a:pPr>
            <a:r>
              <a:rPr lang="en-US" smtClean="0"/>
              <a:t>Japan Jamborees</a:t>
            </a:r>
          </a:p>
          <a:p>
            <a:pPr>
              <a:buFont typeface="Arial" charset="0"/>
              <a:buChar char="•"/>
            </a:pPr>
            <a:r>
              <a:rPr lang="en-US" smtClean="0"/>
              <a:t>LinuxCon US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September 2012 – New Orleans</a:t>
            </a:r>
          </a:p>
          <a:p>
            <a:pPr>
              <a:buFont typeface="Arial" charset="0"/>
              <a:buChar char="•"/>
            </a:pPr>
            <a:r>
              <a:rPr lang="en-US" smtClean="0"/>
              <a:t>Embedded Linux Conference Europe 2013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October 21-23, 2013 – Edinburgh, Scotland</a:t>
            </a:r>
          </a:p>
          <a:p>
            <a:pPr>
              <a:buFont typeface="Arial" charset="0"/>
              <a:buChar char="•"/>
            </a:pPr>
            <a:r>
              <a:rPr lang="en-US" smtClean="0"/>
              <a:t>Embedded Linux Conference 2014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April, 2013 – San Jose</a:t>
            </a:r>
          </a:p>
        </p:txBody>
      </p:sp>
      <p:sp>
        <p:nvSpPr>
          <p:cNvPr id="4813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5FC87FF1-C827-4EFC-9756-7298813104D4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457200" y="1719263"/>
            <a:ext cx="820896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457200" indent="-457200" eaLnBrk="0" hangingPunct="0"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4963" algn="l"/>
                <a:tab pos="792163" algn="l"/>
                <a:tab pos="1249363" algn="l"/>
                <a:tab pos="1706563" algn="l"/>
                <a:tab pos="2163763" algn="l"/>
                <a:tab pos="2620963" algn="l"/>
                <a:tab pos="3078163" algn="l"/>
                <a:tab pos="3535363" algn="l"/>
                <a:tab pos="3992563" algn="l"/>
                <a:tab pos="4449763" algn="l"/>
                <a:tab pos="4906963" algn="l"/>
                <a:tab pos="5364163" algn="l"/>
                <a:tab pos="5821363" algn="l"/>
                <a:tab pos="6278563" algn="l"/>
                <a:tab pos="6735763" algn="l"/>
                <a:tab pos="7192963" algn="l"/>
                <a:tab pos="7650163" algn="l"/>
                <a:tab pos="8107363" algn="l"/>
                <a:tab pos="8564563" algn="l"/>
                <a:tab pos="9021763" algn="l"/>
                <a:tab pos="94789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750"/>
              </a:spcBef>
              <a:buClr>
                <a:srgbClr val="3333CC"/>
              </a:buClr>
              <a:buSzPct val="125000"/>
              <a:buFont typeface="Arial" charset="0"/>
              <a:buChar char="•"/>
            </a:pPr>
            <a:endParaRPr lang="en-US" sz="2600">
              <a:solidFill>
                <a:srgbClr val="000000"/>
              </a:solidFill>
            </a:endParaRPr>
          </a:p>
        </p:txBody>
      </p:sp>
      <p:sp>
        <p:nvSpPr>
          <p:cNvPr id="491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eLinux wiki</a:t>
            </a:r>
          </a:p>
        </p:txBody>
      </p:sp>
      <p:sp>
        <p:nvSpPr>
          <p:cNvPr id="4915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GB" smtClean="0"/>
              <a:t>http://elinux.org</a:t>
            </a:r>
          </a:p>
          <a:p>
            <a:pPr lvl="1">
              <a:buFont typeface="Arial" charset="0"/>
              <a:buChar char="•"/>
            </a:pPr>
            <a:r>
              <a:rPr lang="en-GB" smtClean="0"/>
              <a:t>Web site dedicated to information for embedded Linux developers</a:t>
            </a:r>
          </a:p>
          <a:p>
            <a:pPr lvl="2">
              <a:buFont typeface="Arial" charset="0"/>
              <a:buChar char="•"/>
            </a:pPr>
            <a:r>
              <a:rPr lang="en-GB" smtClean="0"/>
              <a:t>The wikipedia of embedded linux!</a:t>
            </a:r>
          </a:p>
          <a:p>
            <a:pPr>
              <a:buFont typeface="Arial" charset="0"/>
              <a:buChar char="•"/>
            </a:pPr>
            <a:r>
              <a:rPr lang="en-GB" smtClean="0"/>
              <a:t>Hundreds of page covering numerous topic areas: bootup time, realtime, security, power management, flash filesystem, toolchain, editors</a:t>
            </a:r>
          </a:p>
          <a:p>
            <a:pPr>
              <a:buFont typeface="Arial" charset="0"/>
              <a:buChar char="•"/>
            </a:pPr>
            <a:r>
              <a:rPr lang="en-GB" smtClean="0"/>
              <a:t>Working on new wiki projects:</a:t>
            </a:r>
          </a:p>
          <a:p>
            <a:pPr lvl="1">
              <a:buFont typeface="Arial" charset="0"/>
              <a:buChar char="•"/>
            </a:pPr>
            <a:r>
              <a:rPr lang="en-GB" smtClean="0"/>
              <a:t>Video transcription project</a:t>
            </a:r>
          </a:p>
          <a:p>
            <a:pPr lvl="1">
              <a:buFont typeface="Arial" charset="0"/>
              <a:buChar char="•"/>
            </a:pPr>
            <a:r>
              <a:rPr lang="en-GB" smtClean="0"/>
              <a:t>Tech Zones</a:t>
            </a:r>
          </a:p>
        </p:txBody>
      </p:sp>
      <p:sp>
        <p:nvSpPr>
          <p:cNvPr id="4915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27360901-7382-49C9-A52A-D300087EC002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Miscellaneous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Has use of open source licenses peaked?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Interesting essay on moving to more free licenses (specifically, public domain)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Argument is that now individuals and companies will contribute even if license doesn't require it</a:t>
            </a:r>
          </a:p>
          <a:p>
            <a:pPr lvl="2">
              <a:buFont typeface="Arial" charset="0"/>
              <a:buChar char="•"/>
            </a:pPr>
            <a:r>
              <a:rPr lang="en-US" smtClean="0"/>
              <a:t>Most developers understand benefits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http://www.h-online.com/open/features/Why-it-s-time-to-stop-using-open-source-licences-1802140.html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5C2FB03-FA91-4330-85E2-770EBA0021A5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752600" y="1719263"/>
            <a:ext cx="6904038" cy="43815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Kernel Versions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Technology Areas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CE Workgroup Projects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</a:rPr>
              <a:t>Other Stuff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Resources</a:t>
            </a:r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</p:txBody>
      </p:sp>
      <p:sp>
        <p:nvSpPr>
          <p:cNvPr id="5120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91985A61-C3BF-4E5E-969A-EA4861CED056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Resources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GB" smtClean="0"/>
              <a:t>LWN.net</a:t>
            </a:r>
          </a:p>
          <a:p>
            <a:pPr lvl="1">
              <a:buFont typeface="Arial" charset="0"/>
              <a:buChar char="•"/>
            </a:pPr>
            <a:r>
              <a:rPr lang="en-GB" smtClean="0">
                <a:solidFill>
                  <a:schemeClr val="accent2"/>
                </a:solidFill>
              </a:rPr>
              <a:t>http://lwn.net/</a:t>
            </a:r>
          </a:p>
          <a:p>
            <a:pPr lvl="1">
              <a:buFont typeface="Arial" charset="0"/>
              <a:buChar char="•"/>
            </a:pPr>
            <a:r>
              <a:rPr lang="en-GB" smtClean="0"/>
              <a:t>If you are not subscribed, please do so</a:t>
            </a:r>
          </a:p>
          <a:p>
            <a:pPr>
              <a:buFont typeface="Arial" charset="0"/>
              <a:buChar char="•"/>
            </a:pPr>
            <a:r>
              <a:rPr lang="en-US" smtClean="0"/>
              <a:t>Kernel Newbies</a:t>
            </a:r>
          </a:p>
          <a:p>
            <a:pPr lvl="1">
              <a:buFont typeface="Arial" charset="0"/>
              <a:buChar char="•"/>
            </a:pPr>
            <a:r>
              <a:rPr lang="en-GB" smtClean="0">
                <a:solidFill>
                  <a:schemeClr val="accent2"/>
                </a:solidFill>
              </a:rPr>
              <a:t>http://kernelnewbies.org/Linux_3.?</a:t>
            </a:r>
          </a:p>
          <a:p>
            <a:pPr>
              <a:buFont typeface="Arial" charset="0"/>
              <a:buChar char="•"/>
            </a:pPr>
            <a:r>
              <a:rPr lang="en-GB" smtClean="0"/>
              <a:t>eLinux wiki - </a:t>
            </a:r>
            <a:r>
              <a:rPr lang="en-GB" smtClean="0">
                <a:solidFill>
                  <a:schemeClr val="accent2"/>
                </a:solidFill>
              </a:rPr>
              <a:t>http://elinux.org/</a:t>
            </a:r>
          </a:p>
          <a:p>
            <a:pPr lvl="1">
              <a:buFont typeface="Arial" charset="0"/>
              <a:buChar char="•"/>
            </a:pPr>
            <a:r>
              <a:rPr lang="en-GB" smtClean="0">
                <a:solidFill>
                  <a:schemeClr val="tx1"/>
                </a:solidFill>
              </a:rPr>
              <a:t>Especially </a:t>
            </a:r>
            <a:r>
              <a:rPr lang="en-GB" smtClean="0">
                <a:solidFill>
                  <a:schemeClr val="accent2"/>
                </a:solidFill>
              </a:rPr>
              <a:t>http://elinux.org/Events </a:t>
            </a:r>
            <a:r>
              <a:rPr lang="en-GB" smtClean="0">
                <a:solidFill>
                  <a:schemeClr val="tx1"/>
                </a:solidFill>
              </a:rPr>
              <a:t>for slides</a:t>
            </a:r>
          </a:p>
          <a:p>
            <a:pPr>
              <a:buFont typeface="Arial" charset="0"/>
              <a:buChar char="•"/>
            </a:pPr>
            <a:r>
              <a:rPr lang="en-GB" smtClean="0"/>
              <a:t>Celinux-dev mailing list</a:t>
            </a:r>
          </a:p>
          <a:p>
            <a:pPr lvl="1">
              <a:buFont typeface="Arial" charset="0"/>
              <a:buChar char="•"/>
            </a:pPr>
            <a:endParaRPr lang="en-GB" smtClean="0"/>
          </a:p>
        </p:txBody>
      </p:sp>
      <p:sp>
        <p:nvSpPr>
          <p:cNvPr id="5222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E8A5D08D-5AD9-4A25-9698-8F9277A7F82D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 eaLnBrk="1" hangingPunct="1">
              <a:lnSpc>
                <a:spcPct val="93000"/>
              </a:lnSpc>
              <a:spcBef>
                <a:spcPts val="8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Thanks!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4019550"/>
            <a:ext cx="6400800" cy="1755775"/>
          </a:xfrm>
        </p:spPr>
        <p:txBody>
          <a:bodyPr lIns="0" tIns="0" rIns="0" bIns="0" anchor="ctr"/>
          <a:lstStyle/>
          <a:p>
            <a:pPr marL="0" indent="0" algn="r" eaLnBrk="1" hangingPunct="1">
              <a:spcBef>
                <a:spcPts val="800"/>
              </a:spcBef>
            </a:pPr>
            <a:endParaRPr lang="en-US" sz="3200" smtClean="0"/>
          </a:p>
        </p:txBody>
      </p:sp>
      <p:sp>
        <p:nvSpPr>
          <p:cNvPr id="5325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34E62136-E4DC-4679-B86F-80779496FA61}" type="slidenum">
              <a:rPr lang="en-US" smtClean="0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49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v3.3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153400" cy="43815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ARM large physcial address extensions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Catalin Marinas talk at ELC Europe 2011</a:t>
            </a:r>
          </a:p>
          <a:p>
            <a:pPr>
              <a:buFont typeface="Arial" charset="0"/>
              <a:buChar char="•"/>
            </a:pPr>
            <a:r>
              <a:rPr lang="en-US" smtClean="0"/>
              <a:t>ALSA support for compressed audio</a:t>
            </a:r>
          </a:p>
          <a:p>
            <a:pPr>
              <a:buFont typeface="Arial" charset="0"/>
              <a:buChar char="•"/>
            </a:pPr>
            <a:r>
              <a:rPr lang="en-US" smtClean="0"/>
              <a:t>New “charger manager” subsystem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Can partially resume to poll battery and re-suspend</a:t>
            </a:r>
          </a:p>
          <a:p>
            <a:pPr>
              <a:buFont typeface="Arial" charset="0"/>
              <a:buChar char="•"/>
            </a:pPr>
            <a:r>
              <a:rPr lang="en-US" smtClean="0"/>
              <a:t>Android patches in staging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This is really cool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10BD36AB-6063-453A-BF24-47265FAF6B5C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v3.4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Universal Flash Storage host controller drivers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Documentation/scsi/ufs.txt</a:t>
            </a:r>
          </a:p>
          <a:p>
            <a:pPr>
              <a:buFont typeface="Arial" charset="0"/>
              <a:buChar char="•"/>
            </a:pPr>
            <a:r>
              <a:rPr lang="en-US" smtClean="0"/>
              <a:t>Common clock framework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Unifies handling of subsystem clocks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Documentation/clk.txt</a:t>
            </a:r>
          </a:p>
          <a:p>
            <a:pPr>
              <a:buFont typeface="Arial" charset="0"/>
              <a:buChar char="•"/>
            </a:pPr>
            <a:r>
              <a:rPr lang="en-US" smtClean="0"/>
              <a:t>HSI (High-speed synchronous serial interface) framework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Used for communication between CPU and cellular modem engines</a:t>
            </a:r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02495AB4-5570-4102-A657-112F6D2AD684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v3.4 (continued)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DMA buffer sharing API </a:t>
            </a:r>
          </a:p>
          <a:p>
            <a:pPr>
              <a:buFont typeface="Arial" charset="0"/>
              <a:buChar char="•"/>
            </a:pPr>
            <a:r>
              <a:rPr lang="en-US" smtClean="0"/>
              <a:t>Remoteproc subsystem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Allows for control of other CPUs through shared memory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Rpmsg  is a new mechanism for communicating with other CPUs (running non-Linux)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See Documentation/remoteproc.txt and rpmsg.txt</a:t>
            </a: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755D225-D906-46F1-8F3F-A84A6A3498CA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v3.5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Kernel log rework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Structured printk (new format), with tags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http://lwn.net/Articles/492125/</a:t>
            </a:r>
          </a:p>
          <a:p>
            <a:pPr>
              <a:buFont typeface="Arial" charset="0"/>
              <a:buChar char="•"/>
            </a:pPr>
            <a:r>
              <a:rPr lang="en-US" smtClean="0"/>
              <a:t>Support for writing NFC drivers</a:t>
            </a:r>
          </a:p>
          <a:p>
            <a:pPr>
              <a:buFont typeface="Arial" charset="0"/>
              <a:buChar char="•"/>
            </a:pPr>
            <a:r>
              <a:rPr lang="en-US" smtClean="0"/>
              <a:t>Integration of ramoops and pstore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Part of work to support Android ram_console</a:t>
            </a:r>
          </a:p>
          <a:p>
            <a:pPr>
              <a:buFont typeface="Arial" charset="0"/>
              <a:buChar char="•"/>
            </a:pPr>
            <a:r>
              <a:rPr lang="en-US" smtClean="0"/>
              <a:t>Uprobes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User-space probes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https://lwn.net/Articles/499190/</a:t>
            </a:r>
          </a:p>
          <a:p>
            <a:pPr>
              <a:buFont typeface="Arial" charset="0"/>
              <a:buChar char="•"/>
            </a:pPr>
            <a:r>
              <a:rPr lang="en-US" smtClean="0"/>
              <a:t>Autosleep</a:t>
            </a:r>
          </a:p>
          <a:p>
            <a:pPr>
              <a:buFont typeface="Arial" charset="0"/>
              <a:buChar char="•"/>
            </a:pPr>
            <a:endParaRPr lang="en-US" smtClean="0"/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747F4F3-7F16-4FD2-B4E8-B6FFD0FD0392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Linux v3.6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Android RAM console functionality integrated into pstore</a:t>
            </a:r>
          </a:p>
          <a:p>
            <a:pPr>
              <a:buFont typeface="Arial" charset="0"/>
              <a:buChar char="•"/>
            </a:pPr>
            <a:r>
              <a:rPr lang="en-US" smtClean="0"/>
              <a:t>CANFD support for CAN protocol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CAN with flexible data rate</a:t>
            </a:r>
          </a:p>
          <a:p>
            <a:pPr>
              <a:buFont typeface="Arial" charset="0"/>
              <a:buChar char="•"/>
            </a:pPr>
            <a:r>
              <a:rPr lang="en-US" smtClean="0"/>
              <a:t>LED oneshot mode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Sysfs interface for certain one-time LED/gpio manipulations</a:t>
            </a:r>
          </a:p>
          <a:p>
            <a:pPr>
              <a:buFont typeface="Arial" charset="0"/>
              <a:buChar char="•"/>
            </a:pPr>
            <a:r>
              <a:rPr lang="en-US" smtClean="0"/>
              <a:t>"Suspend to Both"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Create resume image both in RAM and on disk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If power dies during suspend, disk image can be used to resume</a:t>
            </a:r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956DADAE-71BD-4048-8DA4-08695EB7F7BC}" type="slidenum">
              <a:rPr lang="en-US">
                <a:solidFill>
                  <a:srgbClr val="000000"/>
                </a:solidFill>
              </a:rPr>
              <a:pPr eaLnBrk="1" hangingPunct="1">
                <a:buFont typeface="Times New Roman" pitchFamily="18" charset="0"/>
                <a:buNone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7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2" charset="-128"/>
          </a:defRPr>
        </a:defPPr>
      </a:lstStyle>
    </a:spDef>
    <a:lnDef>
      <a:spPr bwMode="auto">
        <a:solidFill>
          <a:srgbClr val="00B8FF"/>
        </a:solidFill>
        <a:ln w="50800" cap="flat" cmpd="sng" algn="ctr">
          <a:solidFill>
            <a:schemeClr val="accent6">
              <a:lumMod val="20000"/>
              <a:lumOff val="80000"/>
            </a:schemeClr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11997</TotalTime>
  <Words>2009</Words>
  <Application>Microsoft Office PowerPoint</Application>
  <PresentationFormat>On-screen Show (4:3)</PresentationFormat>
  <Paragraphs>454</Paragraphs>
  <Slides>49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Arial</vt:lpstr>
      <vt:lpstr>ＭＳ Ｐゴシック</vt:lpstr>
      <vt:lpstr>Times New Roman</vt:lpstr>
      <vt:lpstr>DejaVu Sans</vt:lpstr>
      <vt:lpstr>Office Theme</vt:lpstr>
      <vt:lpstr>1_Office Theme</vt:lpstr>
      <vt:lpstr>Status of Embedded Linux</vt:lpstr>
      <vt:lpstr>Outline</vt:lpstr>
      <vt:lpstr>Outline</vt:lpstr>
      <vt:lpstr>Kernel Versions</vt:lpstr>
      <vt:lpstr>Linux v3.3</vt:lpstr>
      <vt:lpstr>Linux v3.4</vt:lpstr>
      <vt:lpstr>Linux v3.4 (continued)</vt:lpstr>
      <vt:lpstr>Linux v3.5</vt:lpstr>
      <vt:lpstr>Linux v3.6</vt:lpstr>
      <vt:lpstr>Linux v3.7</vt:lpstr>
      <vt:lpstr>Linux v3.8</vt:lpstr>
      <vt:lpstr>Linux v3.9 (probable)</vt:lpstr>
      <vt:lpstr>Things to watch</vt:lpstr>
      <vt:lpstr>Outline</vt:lpstr>
      <vt:lpstr>Bootup Time</vt:lpstr>
      <vt:lpstr>Graphics</vt:lpstr>
      <vt:lpstr>Graphics (cont.)</vt:lpstr>
      <vt:lpstr>File Systems</vt:lpstr>
      <vt:lpstr>Power Management</vt:lpstr>
      <vt:lpstr>System Size</vt:lpstr>
      <vt:lpstr>System Size (cont.)</vt:lpstr>
      <vt:lpstr>Link Time Optimization</vt:lpstr>
      <vt:lpstr>PowerPoint Presentation</vt:lpstr>
      <vt:lpstr>LTO (cont.)</vt:lpstr>
      <vt:lpstr>LTO (cont. 2)</vt:lpstr>
      <vt:lpstr>Volatile Ranges</vt:lpstr>
      <vt:lpstr>Outline</vt:lpstr>
      <vt:lpstr>CEWG Contract Work 2012</vt:lpstr>
      <vt:lpstr>eMMC tuning guide</vt:lpstr>
      <vt:lpstr>Dynamic memory analysis</vt:lpstr>
      <vt:lpstr>Drivers kmalloc</vt:lpstr>
      <vt:lpstr>Linux kmalloc</vt:lpstr>
      <vt:lpstr>Mainline FIQ debugger </vt:lpstr>
      <vt:lpstr>ConnMann WiFi direct</vt:lpstr>
      <vt:lpstr>Improve kexecboot </vt:lpstr>
      <vt:lpstr>Measure systemd and udev</vt:lpstr>
      <vt:lpstr>Other Projects</vt:lpstr>
      <vt:lpstr>Long Term Support Kernel for Industry</vt:lpstr>
      <vt:lpstr>Hardware</vt:lpstr>
      <vt:lpstr>Outline</vt:lpstr>
      <vt:lpstr>Other Stuff</vt:lpstr>
      <vt:lpstr>Tools</vt:lpstr>
      <vt:lpstr>Build Systems</vt:lpstr>
      <vt:lpstr>Events</vt:lpstr>
      <vt:lpstr>eLinux wiki</vt:lpstr>
      <vt:lpstr>Miscellaneous</vt:lpstr>
      <vt:lpstr>PowerPoint Presentation</vt:lpstr>
      <vt:lpstr>Resources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elinux status</dc:title>
  <dc:creator>Satoru Ueda</dc:creator>
  <cp:lastModifiedBy>Bird, Tim</cp:lastModifiedBy>
  <cp:revision>264</cp:revision>
  <cp:lastPrinted>1601-01-01T00:00:00Z</cp:lastPrinted>
  <dcterms:created xsi:type="dcterms:W3CDTF">1601-01-01T00:00:00Z</dcterms:created>
  <dcterms:modified xsi:type="dcterms:W3CDTF">2013-03-08T00:37:36Z</dcterms:modified>
</cp:coreProperties>
</file>